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5" saveSubsetFonts="1" autoCompressPictures="0">
  <p:sldMasterIdLst>
    <p:sldMasterId id="2147483648" r:id="rId1"/>
    <p:sldMasterId id="2147483662" r:id="rId2"/>
    <p:sldMasterId id="2147483674" r:id="rId3"/>
  </p:sldMasterIdLst>
  <p:notesMasterIdLst>
    <p:notesMasterId r:id="rId35"/>
  </p:notesMasterIdLst>
  <p:handoutMasterIdLst>
    <p:handoutMasterId r:id="rId36"/>
  </p:handoutMasterIdLst>
  <p:sldIdLst>
    <p:sldId id="259" r:id="rId4"/>
    <p:sldId id="270" r:id="rId5"/>
    <p:sldId id="285" r:id="rId6"/>
    <p:sldId id="327" r:id="rId7"/>
    <p:sldId id="325" r:id="rId8"/>
    <p:sldId id="323" r:id="rId9"/>
    <p:sldId id="322" r:id="rId10"/>
    <p:sldId id="340" r:id="rId11"/>
    <p:sldId id="272" r:id="rId12"/>
    <p:sldId id="273" r:id="rId13"/>
    <p:sldId id="256" r:id="rId14"/>
    <p:sldId id="257" r:id="rId15"/>
    <p:sldId id="258" r:id="rId16"/>
    <p:sldId id="341" r:id="rId17"/>
    <p:sldId id="342" r:id="rId18"/>
    <p:sldId id="343" r:id="rId19"/>
    <p:sldId id="344" r:id="rId20"/>
    <p:sldId id="260" r:id="rId21"/>
    <p:sldId id="286" r:id="rId22"/>
    <p:sldId id="262" r:id="rId23"/>
    <p:sldId id="345" r:id="rId24"/>
    <p:sldId id="288" r:id="rId25"/>
    <p:sldId id="337" r:id="rId26"/>
    <p:sldId id="290" r:id="rId27"/>
    <p:sldId id="274" r:id="rId28"/>
    <p:sldId id="275" r:id="rId29"/>
    <p:sldId id="276" r:id="rId30"/>
    <p:sldId id="282" r:id="rId31"/>
    <p:sldId id="297" r:id="rId32"/>
    <p:sldId id="293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EC6"/>
    <a:srgbClr val="57068C"/>
    <a:srgbClr val="CEE0DE"/>
    <a:srgbClr val="E8E1EA"/>
    <a:srgbClr val="7F7F7C"/>
    <a:srgbClr val="2E1C4F"/>
    <a:srgbClr val="CCB5DB"/>
    <a:srgbClr val="AB82C4"/>
    <a:srgbClr val="474645"/>
    <a:srgbClr val="473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/>
    <p:restoredTop sz="94581"/>
  </p:normalViewPr>
  <p:slideViewPr>
    <p:cSldViewPr snapToGrid="0" snapToObjects="1">
      <p:cViewPr>
        <p:scale>
          <a:sx n="128" d="100"/>
          <a:sy n="128" d="100"/>
        </p:scale>
        <p:origin x="2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DA34DF7-11D7-A649-9A7C-C3B0415E9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0E7CDC-5D07-2841-A6D0-ABB1AFE63E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69A7C-20F2-284D-A154-7CD988815F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58FAA-D9BD-7947-A4AE-3ACA481789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34455-A27C-C147-8DDD-05AE9B7898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E7D25-5D7E-D44A-8384-FB4B8DAD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594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740523-C782-B846-95CA-7F5CB613CB7E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29589-9FE7-4E41-8C47-9FA0E01D3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84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42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logic of your workflows remains the same whether processing 1 or 1000 samples. </a:t>
            </a:r>
            <a:r>
              <a:rPr lang="en-US" dirty="0" err="1"/>
              <a:t>HPCRunner</a:t>
            </a:r>
            <a:r>
              <a:rPr lang="en-US" dirty="0"/>
              <a:t> splits your workflow into efficient chunks, and lets the scheduler take care of the rest.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hpcrunner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 a SLURM, PBS, or SGE scheduler.</a:t>
            </a:r>
          </a:p>
        </p:txBody>
      </p:sp>
    </p:spTree>
    <p:extLst>
      <p:ext uri="{BB962C8B-B14F-4D97-AF65-F5344CB8AC3E}">
        <p14:creationId xmlns:p14="http://schemas.microsoft.com/office/powerpoint/2010/main" val="1551527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17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72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961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2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33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Pipelines/workflows</a:t>
            </a:r>
            <a:r>
              <a:rPr lang="en-US" baseline="0" dirty="0"/>
              <a:t> delivered through a bespoke in-house developed software (BioSAILs).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Multi-level QC at each stage of the data life cycle.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Extensive logging and documentation relating to the analysis.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Onsite reference datasets (including indices for software analysis).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Project management and tracking through JIRA.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Front end interfaces for data exploration and visualization (R shiny front end for RNAseq analysis, genome browsers), with some being public facing resources.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Software managed and deployed by the core bioinformatics (using conda/</a:t>
            </a:r>
            <a:r>
              <a:rPr lang="en-US" baseline="0" dirty="0" err="1"/>
              <a:t>bioconda</a:t>
            </a:r>
            <a:r>
              <a:rPr lang="en-US" baseline="0" dirty="0"/>
              <a:t>, </a:t>
            </a:r>
            <a:r>
              <a:rPr lang="en-US" baseline="0" dirty="0" err="1"/>
              <a:t>easybuild</a:t>
            </a:r>
            <a:r>
              <a:rPr lang="en-US" baseline="0" dirty="0"/>
              <a:t>).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Development and delivery of bioinformatics seminars/workshops/tutorials, for internal and external participants.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9B18-71A7-5C4B-8F8F-27DFBCAD95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0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/>
              <a:t>Multiple projects means</a:t>
            </a:r>
            <a:r>
              <a:rPr lang="en-US" baseline="0" dirty="0"/>
              <a:t> that we need to keep track of analysis, sequencing runs, and determine potential issues early on.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Make SOP definition easier.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Is a stepping stone for starting new collaborative work.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Easy to manage across multiple locations.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Makes the process of tracking projects over time easier.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Allows for integration with other versioning systems such as </a:t>
            </a:r>
            <a:r>
              <a:rPr lang="en-US" baseline="0" dirty="0" err="1"/>
              <a:t>github</a:t>
            </a:r>
            <a:r>
              <a:rPr lang="en-US" baseline="0" dirty="0"/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/>
              <a:t>Other solutions out there, but JIRA seems to work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F9B18-71A7-5C4B-8F8F-27DFBCAD95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NextFlow</a:t>
            </a:r>
            <a:r>
              <a:rPr lang="en-US" dirty="0"/>
              <a:t> and </a:t>
            </a:r>
            <a:r>
              <a:rPr lang="en-US" dirty="0" err="1"/>
              <a:t>BigDataScript</a:t>
            </a:r>
            <a:r>
              <a:rPr lang="en-US" dirty="0"/>
              <a:t> are each Domain Specific Languages (DSL). </a:t>
            </a:r>
            <a:r>
              <a:rPr lang="en-US" dirty="0" err="1"/>
              <a:t>BioSAILs</a:t>
            </a:r>
            <a:r>
              <a:rPr lang="en-US" dirty="0"/>
              <a:t> is more similar to </a:t>
            </a:r>
            <a:r>
              <a:rPr lang="en-US" dirty="0" err="1"/>
              <a:t>SnakeMake</a:t>
            </a:r>
            <a:r>
              <a:rPr lang="en-US" dirty="0"/>
              <a:t> and </a:t>
            </a:r>
            <a:r>
              <a:rPr lang="en-US" dirty="0" err="1"/>
              <a:t>bcbio</a:t>
            </a:r>
            <a:r>
              <a:rPr lang="en-US" dirty="0"/>
              <a:t>.</a:t>
            </a:r>
          </a:p>
          <a:p>
            <a:r>
              <a:rPr lang="en-US" dirty="0"/>
              <a:t>- The largest gain to reproducible research is having a clear and concise configuration template. And the whole analysis submission can be integrate in </a:t>
            </a:r>
            <a:r>
              <a:rPr lang="en-US" dirty="0" err="1"/>
              <a:t>github</a:t>
            </a:r>
            <a:r>
              <a:rPr lang="en-US" dirty="0"/>
              <a:t> for version control.</a:t>
            </a:r>
          </a:p>
          <a:p>
            <a:pPr marL="171450" indent="-171450">
              <a:buFontTx/>
              <a:buChar char="-"/>
            </a:pPr>
            <a:r>
              <a:rPr lang="en-US" dirty="0"/>
              <a:t>Logging is done per submission, per job, and per task with both a tabular terminal view and a programmatic JSON output. Exit codes, duration, </a:t>
            </a:r>
            <a:r>
              <a:rPr lang="en-US" dirty="0" err="1"/>
              <a:t>stdout</a:t>
            </a:r>
            <a:r>
              <a:rPr lang="en-US" dirty="0"/>
              <a:t>, stderr, and original commands are all logged.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BioX</a:t>
            </a:r>
            <a:r>
              <a:rPr lang="en-US" dirty="0"/>
              <a:t> moves all the logic of finding files and organizing the workflow structure to the </a:t>
            </a:r>
            <a:r>
              <a:rPr lang="en-US" dirty="0" err="1"/>
              <a:t>BioX</a:t>
            </a:r>
            <a:r>
              <a:rPr lang="en-US" dirty="0"/>
              <a:t> libraries, giving the end user and any collaborators a format that is easy to read and parse.</a:t>
            </a:r>
          </a:p>
        </p:txBody>
      </p:sp>
    </p:spTree>
    <p:extLst>
      <p:ext uri="{BB962C8B-B14F-4D97-AF65-F5344CB8AC3E}">
        <p14:creationId xmlns:p14="http://schemas.microsoft.com/office/powerpoint/2010/main" val="139242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22B126-4736-7B44-862F-86CCF7489CC1}"/>
              </a:ext>
            </a:extLst>
          </p:cNvPr>
          <p:cNvSpPr/>
          <p:nvPr userDrawn="1"/>
        </p:nvSpPr>
        <p:spPr>
          <a:xfrm>
            <a:off x="133349" y="114300"/>
            <a:ext cx="11863370" cy="6602959"/>
          </a:xfrm>
          <a:prstGeom prst="rect">
            <a:avLst/>
          </a:prstGeom>
          <a:solidFill>
            <a:srgbClr val="80BEC6"/>
          </a:solidFill>
          <a:ln>
            <a:solidFill>
              <a:srgbClr val="80B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150485-5DD9-344F-B994-05E078DDF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349" y="114300"/>
            <a:ext cx="6155691" cy="6602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30672-83DC-7945-A8D3-E78CD8B9DE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761"/>
          <a:stretch/>
        </p:blipFill>
        <p:spPr>
          <a:xfrm>
            <a:off x="8577941" y="5446785"/>
            <a:ext cx="3179065" cy="1192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D4444-137C-7142-B36F-180B2995DF9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6599" y="2633822"/>
            <a:ext cx="2284922" cy="15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1D42-1CBE-1D4D-9060-280CEFB5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E1257-695E-7E4F-A22F-D0B65CB77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16BB3-2A63-4E42-9DF9-4DBFCE323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7121E2-CB11-B24A-9AC7-401011BDAF6A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4C78-D4FB-F74B-9C0F-61C2B34B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D67AF-0EDA-5D45-8ECC-FC1BD063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6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604F05-2702-1346-9DE5-6421B9790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4F35C-D9C8-F840-9ACC-E162CFFB5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EF4A0-668B-FA4F-82DE-A372F86C3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CA927D-9889-6449-8DED-75BCF3F99452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B228E-9DA9-754E-A135-A701F6F0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0D9E-24E5-3443-8FC0-F4C3B81A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3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3E7E-DCB9-465E-847A-26CE7A0F3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16E21D-2BE4-414B-B030-B2E2FF2C4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3A8C2-B498-4F00-B2F6-19E8A6B90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9CEA-4626-4983-95E3-C995089FF23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06C15-99B3-4DE9-B184-7CC91184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8EC9-04F5-4F5A-8416-03A0CBF81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31CC-5382-4342-8E82-40DB5E6F83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0002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F5701-39D6-4E28-B23C-3B672E43F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F69E4-7070-42E8-8EBA-9BB85C17A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C0467-3BF8-4782-96DF-407D2393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89CEA-4626-4983-95E3-C995089FF23E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A094D-8150-41A0-B2DD-7BDD02996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F265C-B6AE-445A-AB10-B6CA61FB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931CC-5382-4342-8E82-40DB5E6F83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484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6833-6F55-F210-3962-A6BEDF4FD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6AD82-8911-A7E3-40C4-2A38C0091C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14F4-35D9-BC0C-778A-48AA59B85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23DE-1271-FE35-351B-BBA47EAC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806E7-8884-2A05-00D6-179C1CC01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2553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74CB3-0654-D2E0-92A0-9E3AB70A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09D8-7FF9-BC23-B448-5E31346D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1B947-44A7-C294-1EF0-B04F7065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1DF25-BED1-F32E-0D2E-655CFC26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91D9B-9FB7-32F5-FD5E-D277490AF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10874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F5E7-EA9B-3E1C-38EF-E1D64E9D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01F8-327A-62FA-274C-B65D9B0E5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79EA2-9DCB-9F48-6294-B4D4244F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54665-EC9F-EBB1-707B-06D933E7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2A57E-6455-5572-A77F-E20B6289B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09424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47D9B-0647-E3DD-69F4-C9C04DE2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0A0D2-5CF4-985F-7907-46FF6FC01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7E92F-3F32-14ED-2B7E-AB3C94946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B236B-DD23-8638-6922-6B85B2DD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51923-64E3-8562-7079-37ABA65C8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A68C5-3E7D-5166-FC18-B960075D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81060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AFA9-E805-18D4-97EB-BCF85B4E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03067-804B-E5E9-4891-7CB4D318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FD965-5871-904C-9B47-42F7BC4F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10A92-FDCA-FD5A-54A8-46B8D026A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F402A-E51B-2515-E0B5-0BFC9F24F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8E23F-FD10-155D-71B6-FF9CF315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A579F-5F5F-A714-002C-B2F7CBD34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C14FB9-44EB-2153-AEE0-6FCE9652B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74709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77DE-80B3-9B08-E106-E4C6A0071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A9F229-50B8-DB83-C636-9F614D94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4F9B4-FD1C-8F81-11E8-AEB1A03A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F22D38-66F9-B19B-E6D7-49AC1B45E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67437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3EF5F-EE99-A948-B210-FBD02FAE9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19745BD-AA9E-1348-A3F7-D7B91694B1F8}"/>
              </a:ext>
            </a:extLst>
          </p:cNvPr>
          <p:cNvSpPr txBox="1">
            <a:spLocks/>
          </p:cNvSpPr>
          <p:nvPr userDrawn="1"/>
        </p:nvSpPr>
        <p:spPr>
          <a:xfrm>
            <a:off x="91859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NYU ABU DHABI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11D7B9-85F2-4644-9C5C-6FC547F57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9415" y="545811"/>
            <a:ext cx="851898" cy="592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092579-C435-004C-9B24-B9D840A11C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26642"/>
            <a:ext cx="3850547" cy="86468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1B4C53-21CF-8B4F-9B4D-5D890B15058A}"/>
              </a:ext>
            </a:extLst>
          </p:cNvPr>
          <p:cNvSpPr/>
          <p:nvPr userDrawn="1"/>
        </p:nvSpPr>
        <p:spPr>
          <a:xfrm>
            <a:off x="0" y="1300"/>
            <a:ext cx="12192000" cy="365124"/>
          </a:xfrm>
          <a:prstGeom prst="rect">
            <a:avLst/>
          </a:prstGeom>
          <a:solidFill>
            <a:srgbClr val="80BEC6"/>
          </a:solidFill>
          <a:ln>
            <a:solidFill>
              <a:srgbClr val="80B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618171-75CD-A9F6-8922-F59AE27CA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B9D6CA-199F-9BB1-807D-D428AC77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B54C1-7881-A58C-9677-E594FBD1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128906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73348-3B0E-5F9C-B8F8-2613123A2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8CBD1-FF91-D2D9-DE32-4A3A4C6C4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D10B1-7270-924F-2374-964B6AB81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1F74D-A35F-DD0F-BF48-35556307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0D966-4560-7250-8C99-16829BD9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858EC-52CB-6F73-0FFA-32DF334B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2007671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B898F-4965-6BC2-8281-314E077DB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E661-57D1-F682-1263-67EE54EFA0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1560D-8B29-2939-9581-4DA41A231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9D3F2-E80C-5F3D-CE3C-CF395BCD9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25826-C92D-3099-2930-FEBBEC69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CB115-E3AD-4B0C-1D44-69ACF5FB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08053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4C567-BF9D-60F4-95DC-B47A2ACB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5DF8F-D623-0FB2-1A72-BADFBE770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03088-6441-9C42-2CAE-A348964D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1A598-A866-852F-0C8C-6C02A6A22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907CC-E861-5820-5530-D1C24FDE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054050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8FF120-E605-9F53-D287-21178ECD1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FED25-FA3C-3059-801D-6587740EC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B873A-B322-4F29-5DBB-7A8568377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24CD2-E7E3-F5CB-0A61-3AB34FCFB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589B9-001D-3223-5D2D-1390C539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466252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071784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562100" y="-19050"/>
            <a:ext cx="9067800" cy="604834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317500" y="4756150"/>
            <a:ext cx="11557000" cy="10033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7500" y="5721350"/>
            <a:ext cx="11557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6058216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89000" y="2266950"/>
            <a:ext cx="10414000" cy="23241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5537137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3975100" y="552450"/>
            <a:ext cx="8629651" cy="5753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25500" y="476250"/>
            <a:ext cx="5111750" cy="2774950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5500" y="3263900"/>
            <a:ext cx="5111750" cy="28638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636582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792427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C258-FC91-7347-A8AF-1E405BE61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98106-D787-714A-9722-D2D2C56B1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F68EC-BBDB-424A-BC2A-23B0DB73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39634F-61EC-BC40-B515-FCE1DB240BD8}" type="datetime1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D1F75-69A5-8B44-99AF-E45695CD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9053-9B69-C841-87BC-4C908EB8E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570290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5480050" y="1574800"/>
            <a:ext cx="6972300" cy="464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44550" y="1574800"/>
            <a:ext cx="5111750" cy="4648200"/>
          </a:xfrm>
          <a:prstGeom prst="rect">
            <a:avLst/>
          </a:prstGeom>
        </p:spPr>
        <p:txBody>
          <a:bodyPr/>
          <a:lstStyle>
            <a:lvl1pPr marL="279400" indent="-279400">
              <a:spcBef>
                <a:spcPts val="2250"/>
              </a:spcBef>
              <a:defRPr sz="1900"/>
            </a:lvl1pPr>
            <a:lvl2pPr marL="558800" indent="-279400">
              <a:spcBef>
                <a:spcPts val="2250"/>
              </a:spcBef>
              <a:defRPr sz="1900"/>
            </a:lvl2pPr>
            <a:lvl3pPr marL="838200" indent="-279400">
              <a:spcBef>
                <a:spcPts val="2250"/>
              </a:spcBef>
              <a:defRPr sz="1900"/>
            </a:lvl3pPr>
            <a:lvl4pPr marL="1117600" indent="-279400">
              <a:spcBef>
                <a:spcPts val="2250"/>
              </a:spcBef>
              <a:defRPr sz="1900"/>
            </a:lvl4pPr>
            <a:lvl5pPr marL="1397000" indent="-279400">
              <a:spcBef>
                <a:spcPts val="2250"/>
              </a:spcBef>
              <a:defRPr sz="19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014681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889000"/>
            <a:ext cx="10502900" cy="50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464624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7840670" y="3517900"/>
            <a:ext cx="4198339" cy="28003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7645400" y="565150"/>
            <a:ext cx="4165600" cy="2777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152400" y="565150"/>
            <a:ext cx="8601075" cy="57340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7732501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193800" y="4476750"/>
            <a:ext cx="9810750" cy="34881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193800" y="3008888"/>
            <a:ext cx="9810750" cy="47192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8402135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0" y="0"/>
            <a:ext cx="12192000" cy="81322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6355821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9600674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143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2286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3429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4572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30617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979074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2416969" y="1151930"/>
            <a:ext cx="7358063" cy="2321719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410766"/>
          </a:lstStyle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416969" y="3545086"/>
            <a:ext cx="7358063" cy="794743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410766">
              <a:spcBef>
                <a:spcPts val="0"/>
              </a:spcBef>
              <a:buSzTx/>
              <a:buNone/>
            </a:lvl1pPr>
            <a:lvl2pPr marL="0" indent="0" algn="ctr" defTabSz="410766">
              <a:spcBef>
                <a:spcPts val="0"/>
              </a:spcBef>
              <a:buSzTx/>
              <a:buNone/>
            </a:lvl2pPr>
            <a:lvl3pPr marL="0" indent="0" algn="ctr" defTabSz="410766">
              <a:spcBef>
                <a:spcPts val="0"/>
              </a:spcBef>
              <a:buSzTx/>
              <a:buNone/>
            </a:lvl3pPr>
            <a:lvl4pPr marL="0" indent="0" algn="ctr" defTabSz="410766">
              <a:spcBef>
                <a:spcPts val="0"/>
              </a:spcBef>
              <a:buSzTx/>
              <a:buNone/>
            </a:lvl4pPr>
            <a:lvl5pPr marL="0" indent="0" algn="ctr" defTabSz="410766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0533" y="6536531"/>
            <a:ext cx="306173" cy="313546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11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129151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/>
          <a:lstStyle>
            <a:lvl1pPr marL="308681" indent="-308681" defTabSz="410766">
              <a:buSzPct val="75000"/>
              <a:defRPr sz="25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530931" indent="-308681" defTabSz="410766">
              <a:buSzPct val="75000"/>
              <a:defRPr sz="25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753181" indent="-308681" defTabSz="410766">
              <a:buSzPct val="75000"/>
              <a:defRPr sz="25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975431" indent="-308681" defTabSz="410766">
              <a:buSzPct val="75000"/>
              <a:defRPr sz="25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197681" indent="-308681" defTabSz="410766">
              <a:buSzPct val="75000"/>
              <a:defRPr sz="25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17610" y="6505277"/>
            <a:ext cx="347851" cy="328935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641309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22C9-EF47-C740-9199-AC655A9E1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05D38-36C2-AE43-B8CF-C2DEB1F9B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A9E0B-3D7B-7D4A-B99D-6884D4621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27FAF-9ECB-F346-BCF5-60AA4BBA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2A41D9-56B8-9D4D-86DC-67BB1E7C80D4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0B41E-39CB-D540-9342-8C9C0901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0DB23-BBE8-3946-ADC9-773A5FAD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3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1143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2286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3429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457200" algn="ctr">
              <a:spcBef>
                <a:spcPts val="0"/>
              </a:spcBef>
              <a:buSz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9739" y="6540500"/>
            <a:ext cx="306174" cy="287258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02202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7" cy="1518048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/>
          </a:lstStyle>
          <a:p>
            <a:r>
              <a:t>Title Text</a:t>
            </a:r>
          </a:p>
        </p:txBody>
      </p:sp>
      <p:sp>
        <p:nvSpPr>
          <p:cNvPr id="154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7" cy="4420196"/>
          </a:xfrm>
          <a:prstGeom prst="rect">
            <a:avLst/>
          </a:prstGeom>
        </p:spPr>
        <p:txBody>
          <a:bodyPr lIns="71437" tIns="71437" rIns="71437" bIns="71437"/>
          <a:lstStyle>
            <a:lvl1pPr marL="305594" indent="-305594" defTabSz="410766">
              <a:buSzPct val="145000"/>
              <a:defRPr sz="2200"/>
            </a:lvl1pPr>
            <a:lvl2pPr marL="527844" indent="-305594" defTabSz="410766">
              <a:buSzPct val="145000"/>
              <a:defRPr sz="2200"/>
            </a:lvl2pPr>
            <a:lvl3pPr marL="750094" indent="-305594" defTabSz="410766">
              <a:buSzPct val="145000"/>
              <a:defRPr sz="2200"/>
            </a:lvl3pPr>
            <a:lvl4pPr marL="972344" indent="-305594" defTabSz="410766">
              <a:buSzPct val="145000"/>
              <a:defRPr sz="2200"/>
            </a:lvl4pPr>
            <a:lvl5pPr marL="1194594" indent="-305594" defTabSz="410766">
              <a:buSzPct val="145000"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45342" y="6536531"/>
            <a:ext cx="296555" cy="313546"/>
          </a:xfrm>
          <a:prstGeom prst="rect">
            <a:avLst/>
          </a:prstGeom>
        </p:spPr>
        <p:txBody>
          <a:bodyPr lIns="71437" tIns="71437" rIns="71437" bIns="71437"/>
          <a:lstStyle>
            <a:lvl1pPr defTabSz="41076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6962814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6B7E-853D-FD44-915D-50ED0CED7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214E0-6FC4-874C-BF5A-341B7127D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11179-2928-2B4E-B344-B24D66613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8F3C6-C95B-844A-A027-08903DF75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E8902-93EA-1847-9947-8919061F01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667D3-9132-2C40-9A2D-D157AC27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7D902F-E780-8C4E-8D06-0C5C074F6CA6}" type="datetime1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A6B3B4-A4EC-6B48-9045-DA879D4E4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4E6A1-4ACD-F54F-B6AA-C8C58325C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11E-2699-F348-A2F4-05F1A10D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1F188-898E-F34F-976A-E9CFB246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976020-2CC2-B94C-A0FB-AC29C558C049}" type="datetime1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B4DBD-5B81-2F4C-8607-F9719FF8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7E1AD-7C2C-4F48-812D-EAC959A5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375370-9331-8D45-9E29-A6F3BDC423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3C417A-D270-9D4E-8005-79A4F0E3B66D}" type="datetime1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5609DF-6469-2A48-A8BD-9CD6EBD4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55CD2-7CD1-144F-82B2-BC962CE48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6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CA50-52FF-B34E-993F-D9A566904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BF3C0-E7D0-904F-8148-453DFAD7C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1BA275-EE02-5945-85FD-EECCDE6BE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57BC4-342A-254B-8EAA-EAFD995156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722E2E-3119-AD45-8848-50D17A976B21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F2AA4-2DC5-0945-99C5-3326134A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9BAC2-26CC-9240-8EA4-9B81A35D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7E99A-F092-F745-83A1-5DEB0FD2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1957AB-611F-5E45-9A5A-68CABF90B0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11B0A-FFE4-F64E-AF0C-344FA45DA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8375E-3FB8-C94C-B5FF-777E64A3B0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60C0724-B9FC-6246-8DDC-365DA8335DC3}" type="datetime1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7551C-D224-A34F-B3BD-71C7258F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NYU ABU DHABI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D7A53-607C-EE4C-A081-39B80830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D6BAAC-478D-0441-BB96-F51F70982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4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3776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182AC2-6483-C8A2-6CA2-A4C569BBA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0305F-DB4B-1C32-F312-20AB424B3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3046F-7070-3040-D728-C45AF2121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039AF-BD32-8C4C-8F81-6AB4A5FD9259}" type="datetimeFigureOut">
              <a:rPr lang="en-AE" smtClean="0"/>
              <a:t>5/13/24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A7C61-DE6A-89A1-5E81-96903A883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E8636-5291-4FDD-D600-C18121DB3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F2A8C-A890-5043-B379-5F8608243FCB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544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44550" y="17780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44550" y="1574800"/>
            <a:ext cx="105029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8975" y="6540500"/>
            <a:ext cx="267702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1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156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transition spd="med"/>
  <p:txStyles>
    <p:titleStyle>
      <a:lvl1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2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35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52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70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8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905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222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400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57500" marR="0" indent="-317500" algn="l" defTabSz="412750" latinLnBrk="0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27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tif"/><Relationship Id="rId5" Type="http://schemas.openxmlformats.org/officeDocument/2006/relationships/image" Target="../media/image25.tif"/><Relationship Id="rId4" Type="http://schemas.openxmlformats.org/officeDocument/2006/relationships/image" Target="../media/image24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so.abudhabi.nyu.edu/" TargetMode="External"/><Relationship Id="rId2" Type="http://schemas.openxmlformats.org/officeDocument/2006/relationships/hyperlink" Target="https://github.com/miso-lims/miso-lim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vE5mFv-zMpk" TargetMode="External"/><Relationship Id="rId4" Type="http://schemas.openxmlformats.org/officeDocument/2006/relationships/hyperlink" Target="https://docs.google.com/forms/d/e/1FAIpQLSfx3CxLrFb7FRh0hZlUfy2V-n85u1OTxSKngCoCzqyEs9psNQ/viewform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UAD-Core-Bioinformatics/Nasqar2" TargetMode="External"/><Relationship Id="rId2" Type="http://schemas.openxmlformats.org/officeDocument/2006/relationships/hyperlink" Target="http://nasqar2.abudhabi.nyu.edu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ood.hpc.abudhabi.nyu.edu/pun/sys/dashboar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93B4844-7B5B-6A45-BC49-A5BF8854959C}"/>
              </a:ext>
            </a:extLst>
          </p:cNvPr>
          <p:cNvSpPr/>
          <p:nvPr/>
        </p:nvSpPr>
        <p:spPr>
          <a:xfrm>
            <a:off x="-2381" y="6723608"/>
            <a:ext cx="12192000" cy="134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89C018-768F-1348-BC6C-C68EF4AF8A56}"/>
              </a:ext>
            </a:extLst>
          </p:cNvPr>
          <p:cNvCxnSpPr/>
          <p:nvPr/>
        </p:nvCxnSpPr>
        <p:spPr>
          <a:xfrm>
            <a:off x="7083328" y="4009538"/>
            <a:ext cx="6267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E8C1905F-07BE-FE4B-8BCD-6C4E7EEDA6A9}"/>
              </a:ext>
            </a:extLst>
          </p:cNvPr>
          <p:cNvSpPr/>
          <p:nvPr/>
        </p:nvSpPr>
        <p:spPr>
          <a:xfrm>
            <a:off x="0" y="-14288"/>
            <a:ext cx="12192000" cy="1285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6012AF-94C3-3E44-AE2E-EDD11E68F5D6}"/>
              </a:ext>
            </a:extLst>
          </p:cNvPr>
          <p:cNvSpPr txBox="1"/>
          <p:nvPr/>
        </p:nvSpPr>
        <p:spPr>
          <a:xfrm>
            <a:off x="6351104" y="1094774"/>
            <a:ext cx="531345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to grips with the Core Bioinformatics Resources</a:t>
            </a:r>
          </a:p>
        </p:txBody>
      </p:sp>
    </p:spTree>
    <p:extLst>
      <p:ext uri="{BB962C8B-B14F-4D97-AF65-F5344CB8AC3E}">
        <p14:creationId xmlns:p14="http://schemas.microsoft.com/office/powerpoint/2010/main" val="13934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5AD08F-7215-C04D-8B96-DA5CB9C43F2A}"/>
              </a:ext>
            </a:extLst>
          </p:cNvPr>
          <p:cNvSpPr/>
          <p:nvPr/>
        </p:nvSpPr>
        <p:spPr>
          <a:xfrm>
            <a:off x="0" y="0"/>
            <a:ext cx="12192000" cy="26712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3E6A9-EFBE-C024-CD9F-65A5B72B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1C9A9-9E9E-4157-E94A-18C71570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617374"/>
            <a:ext cx="10515600" cy="633357"/>
          </a:xfrm>
        </p:spPr>
        <p:txBody>
          <a:bodyPr>
            <a:normAutofit fontScale="90000"/>
          </a:bodyPr>
          <a:lstStyle/>
          <a:p>
            <a:r>
              <a:rPr lang="en-AE" dirty="0"/>
              <a:t>KEY SKILLS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C6C2B1-2B8D-5209-42A9-D47CD9AD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558496"/>
            <a:ext cx="10515600" cy="46821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Cloud Management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AWS &amp; Azure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Containerization technology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Docker, Singularity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Kubernetes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Programming Languages: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Bash/Shell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Helvetica Neue" panose="02000503000000020004" pitchFamily="2" charset="0"/>
              </a:rPr>
              <a:t>Python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Helvetica Neue" panose="02000503000000020004" pitchFamily="2" charset="0"/>
              </a:rPr>
              <a:t>Past Experience: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 Neue" panose="02000503000000020004" pitchFamily="2" charset="0"/>
              </a:rPr>
              <a:t>Systems Engineer in Halian Dubai </a:t>
            </a:r>
          </a:p>
          <a:p>
            <a:pPr lvl="1">
              <a:lnSpc>
                <a:spcPct val="100000"/>
              </a:lnSpc>
            </a:pPr>
            <a:r>
              <a:rPr lang="en-US" sz="1400" dirty="0">
                <a:latin typeface="Helvetica Neue" panose="02000503000000020004" pitchFamily="2" charset="0"/>
              </a:rPr>
              <a:t>Technical Lead in Nokia Chennai, India.</a:t>
            </a:r>
          </a:p>
          <a:p>
            <a:endParaRPr lang="en-US" sz="14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0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B8BE8-FE70-2201-C477-B0EEF66F22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E" dirty="0"/>
              <a:t>Nabil Rahiman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8F22D-8B89-EE0D-9969-B3DA90104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Bioinformatics Full Stack Developer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5093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48972-5AF6-F567-9617-A98AAAB9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Responsibilities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8BE4-F71D-5E05-291F-2C6639EE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High-throughput chemical and functional genomic screening</a:t>
            </a:r>
          </a:p>
          <a:p>
            <a:pPr lvl="1"/>
            <a:r>
              <a:rPr lang="en-US" dirty="0">
                <a:latin typeface="Helvetica Neue" panose="02000503000000020004" pitchFamily="2" charset="0"/>
              </a:rPr>
              <a:t>Develop, maintain, and manage a database framework for data archival and analysis of genomics screening data</a:t>
            </a:r>
            <a:r>
              <a:rPr lang="en-US" dirty="0">
                <a:effectLst/>
                <a:latin typeface="Helvetica Neue" panose="02000503000000020004" pitchFamily="2" charset="0"/>
              </a:rPr>
              <a:t>.</a:t>
            </a:r>
          </a:p>
          <a:p>
            <a:pPr lvl="1"/>
            <a:r>
              <a:rPr lang="en-US" dirty="0">
                <a:latin typeface="Helvetica Neue" panose="02000503000000020004" pitchFamily="2" charset="0"/>
              </a:rPr>
              <a:t>S</a:t>
            </a:r>
            <a:r>
              <a:rPr lang="en-US" dirty="0">
                <a:effectLst/>
                <a:latin typeface="Helvetica Neue" panose="02000503000000020004" pitchFamily="2" charset="0"/>
              </a:rPr>
              <a:t>tatistical analysis and reporting.</a:t>
            </a:r>
            <a:br>
              <a:rPr lang="en-US" dirty="0">
                <a:effectLst/>
                <a:latin typeface="Helvetica Neue" panose="02000503000000020004" pitchFamily="2" charset="0"/>
              </a:rPr>
            </a:b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Developing  R shiny based app for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Epigenetics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Metagenomics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single cell  and bulk analysis</a:t>
            </a:r>
          </a:p>
          <a:p>
            <a:pPr lvl="1"/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Bioinformatics: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 Single and Bulk analysis standard pipeline(GSVA, GSEA, Seurat, deseq2,ProjecTILs)</a:t>
            </a:r>
          </a:p>
          <a:p>
            <a:pPr marL="0" indent="0">
              <a:buNone/>
            </a:pPr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MIMI (Molecular Isotope Mass Identifier): </a:t>
            </a:r>
          </a:p>
          <a:p>
            <a:pPr lvl="1"/>
            <a:r>
              <a:rPr lang="en-US" dirty="0">
                <a:effectLst/>
                <a:latin typeface="Helvetica Neue" panose="02000503000000020004" pitchFamily="2" charset="0"/>
              </a:rPr>
              <a:t>A command line tool to identify metabolites present in biological metabolites from mass spectrometry data</a:t>
            </a:r>
          </a:p>
          <a:p>
            <a:pPr marL="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79237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3C24F-E500-72FF-7038-CFFB378E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Expertise</a:t>
            </a:r>
            <a:endParaRPr lang="en-A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A0C97-6722-45A2-FE97-6E6E9AAD7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Programming Languages: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R/R Shiny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Python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C/C++/Java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Assembly Programming(x86 and Arm Architecture)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System Programming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Full Stack Development: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React/Angular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MYSQL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Additional Skills: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latin typeface="Helvetica Neue" panose="02000503000000020004" pitchFamily="2" charset="0"/>
              </a:rPr>
              <a:t>Proficiency in Machine Learning techniques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latin typeface="Helvetica Neue" panose="02000503000000020004" pitchFamily="2" charset="0"/>
              </a:rPr>
              <a:t>Past Experience: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latin typeface="Helvetica Neue" panose="02000503000000020004" pitchFamily="2" charset="0"/>
              </a:rPr>
              <a:t>Computer Science Instructor at NYU AD( Supported almost all computer science courses)</a:t>
            </a:r>
          </a:p>
          <a:p>
            <a:pPr lvl="1">
              <a:lnSpc>
                <a:spcPct val="100000"/>
              </a:lnSpc>
            </a:pPr>
            <a:r>
              <a:rPr lang="en-US" sz="2600" dirty="0">
                <a:latin typeface="Helvetica Neue" panose="02000503000000020004" pitchFamily="2" charset="0"/>
              </a:rPr>
              <a:t>System Software Developer in Bangalore, India.</a:t>
            </a:r>
          </a:p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01550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iuseppe SALDI can help you with data analysis"/>
          <p:cNvSpPr txBox="1"/>
          <p:nvPr/>
        </p:nvSpPr>
        <p:spPr>
          <a:xfrm>
            <a:off x="133740" y="100865"/>
            <a:ext cx="6335068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Giuseppe SALDI can help you with data analysis</a:t>
            </a:r>
          </a:p>
        </p:txBody>
      </p:sp>
      <p:sp>
        <p:nvSpPr>
          <p:cNvPr id="165" name="Line"/>
          <p:cNvSpPr/>
          <p:nvPr/>
        </p:nvSpPr>
        <p:spPr>
          <a:xfrm>
            <a:off x="111687" y="591539"/>
            <a:ext cx="11968628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/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sp>
        <p:nvSpPr>
          <p:cNvPr id="166" name="Shape"/>
          <p:cNvSpPr/>
          <p:nvPr/>
        </p:nvSpPr>
        <p:spPr>
          <a:xfrm>
            <a:off x="3370294" y="2635821"/>
            <a:ext cx="1829970" cy="1586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  <a:moveTo>
                  <a:pt x="10800" y="6477"/>
                </a:moveTo>
                <a:lnTo>
                  <a:pt x="16963" y="18800"/>
                </a:lnTo>
                <a:lnTo>
                  <a:pt x="4637" y="18800"/>
                </a:lnTo>
                <a:lnTo>
                  <a:pt x="10800" y="6477"/>
                </a:lnTo>
                <a:close/>
              </a:path>
            </a:pathLst>
          </a:custGeom>
          <a:solidFill>
            <a:srgbClr val="75DFA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72" name="Group"/>
          <p:cNvGrpSpPr/>
          <p:nvPr/>
        </p:nvGrpSpPr>
        <p:grpSpPr>
          <a:xfrm>
            <a:off x="5441760" y="2411350"/>
            <a:ext cx="3405419" cy="2035301"/>
            <a:chOff x="0" y="-270000"/>
            <a:chExt cx="6810835" cy="4070599"/>
          </a:xfrm>
        </p:grpSpPr>
        <p:sp>
          <p:nvSpPr>
            <p:cNvPr id="167" name="Single Cell             Seq…"/>
            <p:cNvSpPr txBox="1"/>
            <p:nvPr/>
          </p:nvSpPr>
          <p:spPr>
            <a:xfrm>
              <a:off x="0" y="-270000"/>
              <a:ext cx="6810835" cy="40705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</a:pPr>
              <a:r>
                <a:rPr sz="225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Single Cell             Seq</a:t>
              </a:r>
            </a:p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</a:pPr>
              <a:r>
                <a:rPr sz="225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Integration</a:t>
              </a:r>
            </a:p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</a:pPr>
              <a:r>
                <a:rPr sz="225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Scripting</a:t>
              </a:r>
            </a:p>
          </p:txBody>
        </p:sp>
        <p:grpSp>
          <p:nvGrpSpPr>
            <p:cNvPr id="171" name="Group"/>
            <p:cNvGrpSpPr/>
            <p:nvPr/>
          </p:nvGrpSpPr>
          <p:grpSpPr>
            <a:xfrm>
              <a:off x="3794964" y="87740"/>
              <a:ext cx="1635654" cy="609980"/>
              <a:chOff x="0" y="0"/>
              <a:chExt cx="1635652" cy="609979"/>
            </a:xfrm>
          </p:grpSpPr>
          <p:pic>
            <p:nvPicPr>
              <p:cNvPr id="168" name="Image" descr="Image"/>
              <p:cNvPicPr>
                <a:picLocks noChangeAspect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>
              <a:xfrm>
                <a:off x="0" y="0"/>
                <a:ext cx="609980" cy="609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2840" y="0"/>
                <a:ext cx="609981" cy="609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673" y="0"/>
                <a:ext cx="609980" cy="60998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3 types of Single cell analysis run at the core"/>
          <p:cNvSpPr txBox="1"/>
          <p:nvPr/>
        </p:nvSpPr>
        <p:spPr>
          <a:xfrm>
            <a:off x="133740" y="100865"/>
            <a:ext cx="5886227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3 types of Single cell analysis run at the core </a:t>
            </a:r>
          </a:p>
        </p:txBody>
      </p:sp>
      <p:sp>
        <p:nvSpPr>
          <p:cNvPr id="175" name="Line"/>
          <p:cNvSpPr/>
          <p:nvPr/>
        </p:nvSpPr>
        <p:spPr>
          <a:xfrm>
            <a:off x="111687" y="591539"/>
            <a:ext cx="11968628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/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" y="3791525"/>
            <a:ext cx="3516904" cy="2833244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"/>
          <p:cNvSpPr/>
          <p:nvPr/>
        </p:nvSpPr>
        <p:spPr>
          <a:xfrm>
            <a:off x="254113" y="747197"/>
            <a:ext cx="797795" cy="691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0" y="0"/>
                </a:lnTo>
                <a:close/>
                <a:moveTo>
                  <a:pt x="10800" y="6477"/>
                </a:moveTo>
                <a:lnTo>
                  <a:pt x="16963" y="18800"/>
                </a:lnTo>
                <a:lnTo>
                  <a:pt x="4637" y="18800"/>
                </a:lnTo>
                <a:lnTo>
                  <a:pt x="10800" y="6477"/>
                </a:lnTo>
                <a:close/>
              </a:path>
            </a:pathLst>
          </a:custGeom>
          <a:solidFill>
            <a:srgbClr val="75DFA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83" name="Group"/>
          <p:cNvGrpSpPr/>
          <p:nvPr/>
        </p:nvGrpSpPr>
        <p:grpSpPr>
          <a:xfrm>
            <a:off x="1156760" y="714734"/>
            <a:ext cx="1519814" cy="1013259"/>
            <a:chOff x="0" y="56283"/>
            <a:chExt cx="3039626" cy="2026516"/>
          </a:xfrm>
        </p:grpSpPr>
        <p:sp>
          <p:nvSpPr>
            <p:cNvPr id="178" name="Single Cell             Seq…"/>
            <p:cNvSpPr/>
            <p:nvPr/>
          </p:nvSpPr>
          <p:spPr>
            <a:xfrm>
              <a:off x="0" y="81279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/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  <a:defRPr sz="2000" b="1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rPr sz="1000" b="1" kern="0">
                  <a:solidFill>
                    <a:srgbClr val="000000"/>
                  </a:solidFill>
                  <a:latin typeface="Helvetica"/>
                  <a:sym typeface="Helvetica"/>
                </a:rPr>
                <a:t>Single Cell             Seq</a:t>
              </a:r>
            </a:p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  <a:defRPr sz="2000"/>
              </a:pPr>
              <a:r>
                <a:rPr sz="100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Integration</a:t>
              </a:r>
            </a:p>
            <a:p>
              <a:pPr marL="416719" indent="-416719" defTabSz="412750" hangingPunct="0">
                <a:lnSpc>
                  <a:spcPct val="200000"/>
                </a:lnSpc>
                <a:buSzPct val="100000"/>
                <a:buFontTx/>
                <a:buAutoNum type="arabicPeriod"/>
                <a:defRPr sz="2000"/>
              </a:pPr>
              <a:r>
                <a:rPr sz="100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Scripting</a:t>
              </a:r>
            </a:p>
          </p:txBody>
        </p:sp>
        <p:grpSp>
          <p:nvGrpSpPr>
            <p:cNvPr id="182" name="Group"/>
            <p:cNvGrpSpPr/>
            <p:nvPr/>
          </p:nvGrpSpPr>
          <p:grpSpPr>
            <a:xfrm>
              <a:off x="2267219" y="56283"/>
              <a:ext cx="772408" cy="288053"/>
              <a:chOff x="0" y="0"/>
              <a:chExt cx="772406" cy="288051"/>
            </a:xfrm>
          </p:grpSpPr>
          <p:pic>
            <p:nvPicPr>
              <p:cNvPr id="179" name="Image" descr="Image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0" y="0"/>
                <a:ext cx="288052" cy="2880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0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179" y="0"/>
                <a:ext cx="288052" cy="2880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81" name="Image" descr="Image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4354" y="0"/>
                <a:ext cx="288053" cy="2880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84" name="QC…"/>
          <p:cNvSpPr txBox="1"/>
          <p:nvPr/>
        </p:nvSpPr>
        <p:spPr>
          <a:xfrm>
            <a:off x="939851" y="2041014"/>
            <a:ext cx="2263440" cy="109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QC</a:t>
            </a:r>
          </a:p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Clustering,</a:t>
            </a:r>
          </a:p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Cell identification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4853351" y="3666148"/>
            <a:ext cx="2904585" cy="3084036"/>
            <a:chOff x="0" y="0"/>
            <a:chExt cx="5809169" cy="6168070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4"/>
            <a:srcRect t="71880" r="52573"/>
            <a:stretch>
              <a:fillRect/>
            </a:stretch>
          </p:blipFill>
          <p:spPr>
            <a:xfrm>
              <a:off x="0" y="0"/>
              <a:ext cx="4300046" cy="31846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Image" descr="Image"/>
            <p:cNvPicPr>
              <a:picLocks noChangeAspect="1"/>
            </p:cNvPicPr>
            <p:nvPr/>
          </p:nvPicPr>
          <p:blipFill>
            <a:blip r:embed="rId4"/>
            <a:srcRect l="52107" t="77100" r="465" b="4001"/>
            <a:stretch>
              <a:fillRect/>
            </a:stretch>
          </p:blipFill>
          <p:spPr>
            <a:xfrm>
              <a:off x="16173" y="3284700"/>
              <a:ext cx="5792997" cy="28833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Trajectories"/>
          <p:cNvSpPr txBox="1"/>
          <p:nvPr/>
        </p:nvSpPr>
        <p:spPr>
          <a:xfrm>
            <a:off x="5166577" y="2387263"/>
            <a:ext cx="1558119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Trajectories</a:t>
            </a:r>
          </a:p>
        </p:txBody>
      </p:sp>
      <p:sp>
        <p:nvSpPr>
          <p:cNvPr id="189" name="Variance Partition"/>
          <p:cNvSpPr txBox="1"/>
          <p:nvPr/>
        </p:nvSpPr>
        <p:spPr>
          <a:xfrm>
            <a:off x="9259129" y="2387263"/>
            <a:ext cx="2311530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Variance Partition</a:t>
            </a:r>
          </a:p>
        </p:txBody>
      </p:sp>
      <p:pic>
        <p:nvPicPr>
          <p:cNvPr id="190" name="pasted-movie.png" descr="pasted-movie.png"/>
          <p:cNvPicPr>
            <a:picLocks noChangeAspect="1"/>
          </p:cNvPicPr>
          <p:nvPr/>
        </p:nvPicPr>
        <p:blipFill>
          <a:blip r:embed="rId5"/>
          <a:srcRect l="15657" t="91965" r="20284"/>
          <a:stretch>
            <a:fillRect/>
          </a:stretch>
        </p:blipFill>
        <p:spPr>
          <a:xfrm>
            <a:off x="8831940" y="4983689"/>
            <a:ext cx="3390597" cy="4252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3" name="Group"/>
          <p:cNvGrpSpPr/>
          <p:nvPr/>
        </p:nvGrpSpPr>
        <p:grpSpPr>
          <a:xfrm>
            <a:off x="8581528" y="3794604"/>
            <a:ext cx="3390597" cy="2827123"/>
            <a:chOff x="0" y="0"/>
            <a:chExt cx="6781192" cy="5654245"/>
          </a:xfrm>
        </p:grpSpPr>
        <p:pic>
          <p:nvPicPr>
            <p:cNvPr id="191" name="pasted-movie.png" descr="pasted-movie.png"/>
            <p:cNvPicPr>
              <a:picLocks noChangeAspect="1"/>
            </p:cNvPicPr>
            <p:nvPr/>
          </p:nvPicPr>
          <p:blipFill>
            <a:blip r:embed="rId5"/>
            <a:srcRect l="10847" r="25095" b="76505"/>
            <a:stretch>
              <a:fillRect/>
            </a:stretch>
          </p:blipFill>
          <p:spPr>
            <a:xfrm>
              <a:off x="0" y="0"/>
              <a:ext cx="6781193" cy="24871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pasted-movie.png" descr="pasted-movie.png"/>
            <p:cNvPicPr>
              <a:picLocks noChangeAspect="1"/>
            </p:cNvPicPr>
            <p:nvPr/>
          </p:nvPicPr>
          <p:blipFill>
            <a:blip r:embed="rId5"/>
            <a:srcRect l="78194" t="36859" r="3777" b="42868"/>
            <a:stretch>
              <a:fillRect/>
            </a:stretch>
          </p:blipFill>
          <p:spPr>
            <a:xfrm>
              <a:off x="969909" y="3508231"/>
              <a:ext cx="1908414" cy="21460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Line"/>
          <p:cNvSpPr/>
          <p:nvPr/>
        </p:nvSpPr>
        <p:spPr>
          <a:xfrm flipV="1">
            <a:off x="4091927" y="3571988"/>
            <a:ext cx="1" cy="3084036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5" name="Line"/>
          <p:cNvSpPr/>
          <p:nvPr/>
        </p:nvSpPr>
        <p:spPr>
          <a:xfrm flipV="1">
            <a:off x="8412256" y="3571988"/>
            <a:ext cx="1" cy="3084036"/>
          </a:xfrm>
          <a:prstGeom prst="line">
            <a:avLst/>
          </a:prstGeom>
          <a:ln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 defTabSz="412750" hangingPunct="0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 kern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ene regulatory network integration"/>
          <p:cNvSpPr txBox="1"/>
          <p:nvPr/>
        </p:nvSpPr>
        <p:spPr>
          <a:xfrm>
            <a:off x="133740" y="100865"/>
            <a:ext cx="4667945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Gene regulatory network integration</a:t>
            </a:r>
          </a:p>
        </p:txBody>
      </p:sp>
      <p:sp>
        <p:nvSpPr>
          <p:cNvPr id="198" name="Line"/>
          <p:cNvSpPr/>
          <p:nvPr/>
        </p:nvSpPr>
        <p:spPr>
          <a:xfrm>
            <a:off x="111687" y="591539"/>
            <a:ext cx="11968628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/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206" name="Group"/>
          <p:cNvGrpSpPr/>
          <p:nvPr/>
        </p:nvGrpSpPr>
        <p:grpSpPr>
          <a:xfrm>
            <a:off x="254113" y="714734"/>
            <a:ext cx="2358961" cy="1013259"/>
            <a:chOff x="0" y="56283"/>
            <a:chExt cx="4717921" cy="2026516"/>
          </a:xfrm>
        </p:grpSpPr>
        <p:sp>
          <p:nvSpPr>
            <p:cNvPr id="199" name="Shape"/>
            <p:cNvSpPr/>
            <p:nvPr/>
          </p:nvSpPr>
          <p:spPr>
            <a:xfrm>
              <a:off x="0" y="121211"/>
              <a:ext cx="1595589" cy="138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  <a:moveTo>
                    <a:pt x="10800" y="6477"/>
                  </a:moveTo>
                  <a:lnTo>
                    <a:pt x="16963" y="18800"/>
                  </a:lnTo>
                  <a:lnTo>
                    <a:pt x="4637" y="18800"/>
                  </a:lnTo>
                  <a:lnTo>
                    <a:pt x="10800" y="6477"/>
                  </a:lnTo>
                  <a:close/>
                </a:path>
              </a:pathLst>
            </a:custGeom>
            <a:solidFill>
              <a:srgbClr val="75D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205" name="Group"/>
            <p:cNvGrpSpPr/>
            <p:nvPr/>
          </p:nvGrpSpPr>
          <p:grpSpPr>
            <a:xfrm>
              <a:off x="1805294" y="56283"/>
              <a:ext cx="2912628" cy="2026517"/>
              <a:chOff x="0" y="56283"/>
              <a:chExt cx="2912626" cy="2026516"/>
            </a:xfrm>
          </p:grpSpPr>
          <p:sp>
            <p:nvSpPr>
              <p:cNvPr id="200" name="Single Cell             Seq…"/>
              <p:cNvSpPr/>
              <p:nvPr/>
            </p:nvSpPr>
            <p:spPr>
              <a:xfrm>
                <a:off x="0" y="81279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Single Cell             Seq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000" b="1" kern="0">
                    <a:solidFill>
                      <a:srgbClr val="000000"/>
                    </a:solidFill>
                    <a:latin typeface="Helvetica"/>
                    <a:sym typeface="Helvetica"/>
                  </a:rPr>
                  <a:t>Integration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Scripting</a:t>
                </a:r>
              </a:p>
            </p:txBody>
          </p:sp>
          <p:grpSp>
            <p:nvGrpSpPr>
              <p:cNvPr id="204" name="Group"/>
              <p:cNvGrpSpPr/>
              <p:nvPr/>
            </p:nvGrpSpPr>
            <p:grpSpPr>
              <a:xfrm>
                <a:off x="2140219" y="56283"/>
                <a:ext cx="772408" cy="288053"/>
                <a:chOff x="0" y="0"/>
                <a:chExt cx="772406" cy="288051"/>
              </a:xfrm>
            </p:grpSpPr>
            <p:pic>
              <p:nvPicPr>
                <p:cNvPr id="201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0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2179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3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4354" y="0"/>
                  <a:ext cx="288053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249" name="Group"/>
          <p:cNvGrpSpPr/>
          <p:nvPr/>
        </p:nvGrpSpPr>
        <p:grpSpPr>
          <a:xfrm>
            <a:off x="131826" y="1592857"/>
            <a:ext cx="11663643" cy="4130721"/>
            <a:chOff x="0" y="0"/>
            <a:chExt cx="23327284" cy="8261441"/>
          </a:xfrm>
        </p:grpSpPr>
        <p:grpSp>
          <p:nvGrpSpPr>
            <p:cNvPr id="235" name="Group"/>
            <p:cNvGrpSpPr/>
            <p:nvPr/>
          </p:nvGrpSpPr>
          <p:grpSpPr>
            <a:xfrm>
              <a:off x="17078884" y="0"/>
              <a:ext cx="6248400" cy="8261441"/>
              <a:chOff x="0" y="0"/>
              <a:chExt cx="6248399" cy="8261440"/>
            </a:xfrm>
          </p:grpSpPr>
          <p:sp>
            <p:nvSpPr>
              <p:cNvPr id="207" name="Rectangle"/>
              <p:cNvSpPr/>
              <p:nvPr/>
            </p:nvSpPr>
            <p:spPr>
              <a:xfrm>
                <a:off x="0" y="0"/>
                <a:ext cx="6248400" cy="8261441"/>
              </a:xfrm>
              <a:prstGeom prst="rect">
                <a:avLst/>
              </a:prstGeom>
              <a:solidFill>
                <a:srgbClr val="E8E8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 hangingPunct="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sz="16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grpSp>
            <p:nvGrpSpPr>
              <p:cNvPr id="234" name="Group"/>
              <p:cNvGrpSpPr/>
              <p:nvPr/>
            </p:nvGrpSpPr>
            <p:grpSpPr>
              <a:xfrm>
                <a:off x="418610" y="243290"/>
                <a:ext cx="5411179" cy="7574171"/>
                <a:chOff x="0" y="0"/>
                <a:chExt cx="5411177" cy="7574170"/>
              </a:xfrm>
            </p:grpSpPr>
            <p:sp>
              <p:nvSpPr>
                <p:cNvPr id="208" name="G"/>
                <p:cNvSpPr/>
                <p:nvPr/>
              </p:nvSpPr>
              <p:spPr>
                <a:xfrm>
                  <a:off x="1197042" y="117374"/>
                  <a:ext cx="1001817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09" name="G"/>
                <p:cNvSpPr/>
                <p:nvPr/>
              </p:nvSpPr>
              <p:spPr>
                <a:xfrm>
                  <a:off x="4129699" y="1376758"/>
                  <a:ext cx="1001817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10" name="G"/>
                <p:cNvSpPr/>
                <p:nvPr/>
              </p:nvSpPr>
              <p:spPr>
                <a:xfrm>
                  <a:off x="3899770" y="2806211"/>
                  <a:ext cx="1001817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11" name="G"/>
                <p:cNvSpPr/>
                <p:nvPr/>
              </p:nvSpPr>
              <p:spPr>
                <a:xfrm>
                  <a:off x="3076584" y="0"/>
                  <a:ext cx="1001817" cy="1001816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12" name="TF"/>
                <p:cNvSpPr/>
                <p:nvPr/>
              </p:nvSpPr>
              <p:spPr>
                <a:xfrm rot="21600000">
                  <a:off x="1197042" y="2846284"/>
                  <a:ext cx="1001817" cy="1001817"/>
                </a:xfrm>
                <a:prstGeom prst="ellipse">
                  <a:avLst/>
                </a:prstGeom>
                <a:solidFill>
                  <a:srgbClr val="C0494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TF</a:t>
                  </a:r>
                </a:p>
              </p:txBody>
            </p:sp>
            <p:sp>
              <p:nvSpPr>
                <p:cNvPr id="213" name="TF"/>
                <p:cNvSpPr/>
                <p:nvPr/>
              </p:nvSpPr>
              <p:spPr>
                <a:xfrm rot="21600000">
                  <a:off x="0" y="4663857"/>
                  <a:ext cx="1001816" cy="1001816"/>
                </a:xfrm>
                <a:prstGeom prst="ellipse">
                  <a:avLst/>
                </a:prstGeom>
                <a:solidFill>
                  <a:srgbClr val="C0494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TF</a:t>
                  </a:r>
                </a:p>
              </p:txBody>
            </p:sp>
            <p:sp>
              <p:nvSpPr>
                <p:cNvPr id="214" name="TF"/>
                <p:cNvSpPr/>
                <p:nvPr/>
              </p:nvSpPr>
              <p:spPr>
                <a:xfrm rot="21600000">
                  <a:off x="2204680" y="4663857"/>
                  <a:ext cx="1001817" cy="1001816"/>
                </a:xfrm>
                <a:prstGeom prst="ellipse">
                  <a:avLst/>
                </a:prstGeom>
                <a:solidFill>
                  <a:srgbClr val="C0494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TF</a:t>
                  </a:r>
                </a:p>
              </p:txBody>
            </p:sp>
            <p:sp>
              <p:nvSpPr>
                <p:cNvPr id="215" name="TF"/>
                <p:cNvSpPr/>
                <p:nvPr/>
              </p:nvSpPr>
              <p:spPr>
                <a:xfrm rot="21600000">
                  <a:off x="4409361" y="4723965"/>
                  <a:ext cx="1001817" cy="1001817"/>
                </a:xfrm>
                <a:prstGeom prst="ellipse">
                  <a:avLst/>
                </a:prstGeom>
                <a:solidFill>
                  <a:srgbClr val="C0494B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TF</a:t>
                  </a:r>
                </a:p>
              </p:txBody>
            </p:sp>
            <p:cxnSp>
              <p:nvCxnSpPr>
                <p:cNvPr id="216" name="Connection Line"/>
                <p:cNvCxnSpPr>
                  <a:stCxn id="212" idx="0"/>
                  <a:endCxn id="208" idx="0"/>
                </p:cNvCxnSpPr>
                <p:nvPr/>
              </p:nvCxnSpPr>
              <p:spPr>
                <a:xfrm flipV="1">
                  <a:off x="1697950" y="618282"/>
                  <a:ext cx="1" cy="2728911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17" name="Connection Line"/>
                <p:cNvCxnSpPr>
                  <a:stCxn id="212" idx="0"/>
                  <a:endCxn id="211" idx="0"/>
                </p:cNvCxnSpPr>
                <p:nvPr/>
              </p:nvCxnSpPr>
              <p:spPr>
                <a:xfrm flipV="1">
                  <a:off x="1697950" y="500907"/>
                  <a:ext cx="1879543" cy="2846286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18" name="Connection Line"/>
                <p:cNvCxnSpPr>
                  <a:stCxn id="212" idx="0"/>
                  <a:endCxn id="209" idx="0"/>
                </p:cNvCxnSpPr>
                <p:nvPr/>
              </p:nvCxnSpPr>
              <p:spPr>
                <a:xfrm flipV="1">
                  <a:off x="1697950" y="1877666"/>
                  <a:ext cx="2932658" cy="1469527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19" name="Connection Line"/>
                <p:cNvCxnSpPr>
                  <a:stCxn id="213" idx="0"/>
                  <a:endCxn id="214" idx="0"/>
                </p:cNvCxnSpPr>
                <p:nvPr/>
              </p:nvCxnSpPr>
              <p:spPr>
                <a:xfrm>
                  <a:off x="500907" y="5164765"/>
                  <a:ext cx="2204682" cy="1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20" name="Connection Line"/>
                <p:cNvCxnSpPr>
                  <a:stCxn id="212" idx="0"/>
                  <a:endCxn id="210" idx="0"/>
                </p:cNvCxnSpPr>
                <p:nvPr/>
              </p:nvCxnSpPr>
              <p:spPr>
                <a:xfrm flipV="1">
                  <a:off x="1697950" y="3307119"/>
                  <a:ext cx="2702729" cy="40074"/>
                </a:xfrm>
                <a:prstGeom prst="straightConnector1">
                  <a:avLst/>
                </a:prstGeom>
                <a:ln w="1270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sm"/>
                </a:ln>
                <a:effectLst/>
              </p:spPr>
            </p:cxnSp>
            <p:cxnSp>
              <p:nvCxnSpPr>
                <p:cNvPr id="221" name="Connection Line"/>
                <p:cNvCxnSpPr>
                  <a:stCxn id="213" idx="0"/>
                  <a:endCxn id="212" idx="0"/>
                </p:cNvCxnSpPr>
                <p:nvPr/>
              </p:nvCxnSpPr>
              <p:spPr>
                <a:xfrm flipV="1">
                  <a:off x="500907" y="3347192"/>
                  <a:ext cx="1197044" cy="1817574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22" name="Connection Line"/>
                <p:cNvCxnSpPr>
                  <a:stCxn id="212" idx="0"/>
                  <a:endCxn id="214" idx="0"/>
                </p:cNvCxnSpPr>
                <p:nvPr/>
              </p:nvCxnSpPr>
              <p:spPr>
                <a:xfrm>
                  <a:off x="1697950" y="3347192"/>
                  <a:ext cx="1007639" cy="1817574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23" name="Connection Line"/>
                <p:cNvCxnSpPr>
                  <a:stCxn id="214" idx="0"/>
                  <a:endCxn id="215" idx="0"/>
                </p:cNvCxnSpPr>
                <p:nvPr/>
              </p:nvCxnSpPr>
              <p:spPr>
                <a:xfrm>
                  <a:off x="2705588" y="5164765"/>
                  <a:ext cx="2204682" cy="60109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sp>
              <p:nvSpPr>
                <p:cNvPr id="224" name="G"/>
                <p:cNvSpPr/>
                <p:nvPr/>
              </p:nvSpPr>
              <p:spPr>
                <a:xfrm>
                  <a:off x="2662450" y="6552318"/>
                  <a:ext cx="1001817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25" name="G"/>
                <p:cNvSpPr/>
                <p:nvPr/>
              </p:nvSpPr>
              <p:spPr>
                <a:xfrm>
                  <a:off x="926159" y="6552318"/>
                  <a:ext cx="1001817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sp>
              <p:nvSpPr>
                <p:cNvPr id="226" name="G"/>
                <p:cNvSpPr/>
                <p:nvPr/>
              </p:nvSpPr>
              <p:spPr>
                <a:xfrm>
                  <a:off x="4400679" y="6572354"/>
                  <a:ext cx="1001816" cy="1001817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noAutofit/>
                </a:bodyPr>
                <a:lstStyle>
                  <a:lvl1pPr algn="ctr">
                    <a:defRPr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lvl1pPr>
                </a:lstStyle>
                <a:p>
                  <a:pPr defTabSz="412750" hangingPunct="0"/>
                  <a:r>
                    <a:rPr sz="2250" kern="0">
                      <a:latin typeface="Helvetica Neue Medium"/>
                      <a:ea typeface="Helvetica Neue Medium"/>
                      <a:cs typeface="Helvetica Neue Medium"/>
                    </a:rPr>
                    <a:t>G</a:t>
                  </a:r>
                </a:p>
              </p:txBody>
            </p:sp>
            <p:cxnSp>
              <p:nvCxnSpPr>
                <p:cNvPr id="227" name="Connection Line"/>
                <p:cNvCxnSpPr>
                  <a:stCxn id="214" idx="0"/>
                  <a:endCxn id="225" idx="0"/>
                </p:cNvCxnSpPr>
                <p:nvPr/>
              </p:nvCxnSpPr>
              <p:spPr>
                <a:xfrm flipH="1">
                  <a:off x="1427067" y="5164765"/>
                  <a:ext cx="1278522" cy="1888462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28" name="Connection Line"/>
                <p:cNvCxnSpPr>
                  <a:stCxn id="214" idx="0"/>
                  <a:endCxn id="224" idx="0"/>
                </p:cNvCxnSpPr>
                <p:nvPr/>
              </p:nvCxnSpPr>
              <p:spPr>
                <a:xfrm>
                  <a:off x="2705588" y="5164765"/>
                  <a:ext cx="457771" cy="1888462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29" name="Connection Line"/>
                <p:cNvCxnSpPr>
                  <a:stCxn id="214" idx="0"/>
                  <a:endCxn id="226" idx="0"/>
                </p:cNvCxnSpPr>
                <p:nvPr/>
              </p:nvCxnSpPr>
              <p:spPr>
                <a:xfrm>
                  <a:off x="2705588" y="5164765"/>
                  <a:ext cx="2195999" cy="1908498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30" name="Connection Line"/>
                <p:cNvCxnSpPr>
                  <a:stCxn id="215" idx="0"/>
                  <a:endCxn id="225" idx="0"/>
                </p:cNvCxnSpPr>
                <p:nvPr/>
              </p:nvCxnSpPr>
              <p:spPr>
                <a:xfrm flipH="1">
                  <a:off x="1427067" y="5224873"/>
                  <a:ext cx="3483203" cy="1828354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31" name="Connection Line"/>
                <p:cNvCxnSpPr>
                  <a:stCxn id="215" idx="0"/>
                  <a:endCxn id="224" idx="0"/>
                </p:cNvCxnSpPr>
                <p:nvPr/>
              </p:nvCxnSpPr>
              <p:spPr>
                <a:xfrm flipH="1">
                  <a:off x="3163358" y="5224873"/>
                  <a:ext cx="1746912" cy="1828354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  <p:cxnSp>
              <p:nvCxnSpPr>
                <p:cNvPr id="232" name="Connection Line"/>
                <p:cNvCxnSpPr>
                  <a:stCxn id="215" idx="0"/>
                  <a:endCxn id="226" idx="0"/>
                </p:cNvCxnSpPr>
                <p:nvPr/>
              </p:nvCxnSpPr>
              <p:spPr>
                <a:xfrm flipH="1">
                  <a:off x="4901586" y="5224873"/>
                  <a:ext cx="8684" cy="1848390"/>
                </a:xfrm>
                <a:prstGeom prst="straightConnector1">
                  <a:avLst/>
                </a:prstGeom>
                <a:ln w="1270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sm"/>
                </a:ln>
                <a:effectLst/>
              </p:spPr>
            </p:cxnSp>
            <p:cxnSp>
              <p:nvCxnSpPr>
                <p:cNvPr id="233" name="Connection Line"/>
                <p:cNvCxnSpPr>
                  <a:stCxn id="212" idx="0"/>
                  <a:endCxn id="215" idx="0"/>
                </p:cNvCxnSpPr>
                <p:nvPr/>
              </p:nvCxnSpPr>
              <p:spPr>
                <a:xfrm>
                  <a:off x="1697950" y="3347192"/>
                  <a:ext cx="3212320" cy="1877682"/>
                </a:xfrm>
                <a:prstGeom prst="straightConnector1">
                  <a:avLst/>
                </a:prstGeom>
                <a:ln w="63500" cap="flat">
                  <a:solidFill>
                    <a:schemeClr val="accent3">
                      <a:hueOff val="914337"/>
                      <a:satOff val="31515"/>
                      <a:lumOff val="-30790"/>
                    </a:schemeClr>
                  </a:solidFill>
                  <a:prstDash val="solid"/>
                  <a:miter lim="400000"/>
                  <a:tailEnd type="triangle" w="med" len="med"/>
                </a:ln>
                <a:effectLst/>
              </p:spPr>
            </p:cxnSp>
          </p:grpSp>
        </p:grpSp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25912"/>
              <a:ext cx="8244565" cy="60096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TF"/>
            <p:cNvSpPr/>
            <p:nvPr/>
          </p:nvSpPr>
          <p:spPr>
            <a:xfrm>
              <a:off x="2928539" y="4172124"/>
              <a:ext cx="973077" cy="973076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defTabSz="412750" hangingPunct="0"/>
              <a:r>
                <a:rPr sz="1600" kern="0">
                  <a:latin typeface="Helvetica Neue Medium"/>
                  <a:ea typeface="Helvetica Neue Medium"/>
                  <a:cs typeface="Helvetica Neue Medium"/>
                </a:rPr>
                <a:t>TF</a:t>
              </a:r>
            </a:p>
          </p:txBody>
        </p:sp>
        <p:grpSp>
          <p:nvGrpSpPr>
            <p:cNvPr id="242" name="Group"/>
            <p:cNvGrpSpPr/>
            <p:nvPr/>
          </p:nvGrpSpPr>
          <p:grpSpPr>
            <a:xfrm>
              <a:off x="1942303" y="5145199"/>
              <a:ext cx="3324645" cy="1915241"/>
              <a:chOff x="0" y="0"/>
              <a:chExt cx="3324644" cy="1915239"/>
            </a:xfrm>
          </p:grpSpPr>
          <p:pic>
            <p:nvPicPr>
              <p:cNvPr id="238" name="Stat3.png" descr="Stat3.png"/>
              <p:cNvPicPr>
                <a:picLocks noChangeAspect="1"/>
              </p:cNvPicPr>
              <p:nvPr/>
            </p:nvPicPr>
            <p:blipFill>
              <a:blip r:embed="rId4"/>
              <a:srcRect l="58708" t="54109" b="26203"/>
              <a:stretch>
                <a:fillRect/>
              </a:stretch>
            </p:blipFill>
            <p:spPr>
              <a:xfrm>
                <a:off x="0" y="1122699"/>
                <a:ext cx="3324645" cy="7925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grpSp>
            <p:nvGrpSpPr>
              <p:cNvPr id="241" name="Group"/>
              <p:cNvGrpSpPr/>
              <p:nvPr/>
            </p:nvGrpSpPr>
            <p:grpSpPr>
              <a:xfrm>
                <a:off x="674317" y="0"/>
                <a:ext cx="1598734" cy="1151097"/>
                <a:chOff x="0" y="0"/>
                <a:chExt cx="1598733" cy="1151096"/>
              </a:xfrm>
            </p:grpSpPr>
            <p:sp>
              <p:nvSpPr>
                <p:cNvPr id="239" name="Line"/>
                <p:cNvSpPr/>
                <p:nvPr/>
              </p:nvSpPr>
              <p:spPr>
                <a:xfrm>
                  <a:off x="0" y="4427"/>
                  <a:ext cx="753575" cy="11466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219" y="5848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12700" cap="flat">
                  <a:solidFill>
                    <a:srgbClr val="A6AAA9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66" hangingPunct="0">
                    <a:defRPr sz="3200"/>
                  </a:pPr>
                  <a:endParaRPr sz="1600" kern="0">
                    <a:solidFill>
                      <a:srgbClr val="000000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240" name="Line"/>
                <p:cNvSpPr/>
                <p:nvPr/>
              </p:nvSpPr>
              <p:spPr>
                <a:xfrm flipH="1">
                  <a:off x="845159" y="0"/>
                  <a:ext cx="753575" cy="11466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219" y="5848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12700" cap="flat">
                  <a:solidFill>
                    <a:srgbClr val="A6AAA9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algn="ctr" defTabSz="410766" hangingPunct="0">
                    <a:defRPr sz="3200"/>
                  </a:pPr>
                  <a:endParaRPr sz="1600" kern="0">
                    <a:solidFill>
                      <a:srgbClr val="000000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</p:grpSp>
        <p:sp>
          <p:nvSpPr>
            <p:cNvPr id="243" name="scRNASeq"/>
            <p:cNvSpPr txBox="1"/>
            <p:nvPr/>
          </p:nvSpPr>
          <p:spPr>
            <a:xfrm>
              <a:off x="4969200" y="3640320"/>
              <a:ext cx="1984518" cy="564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000"/>
              </a:lvl1pPr>
            </a:lstStyle>
            <a:p>
              <a:pPr defTabSz="412750" hangingPunct="0"/>
              <a:r>
                <a:rPr sz="150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scRNASeq</a:t>
              </a:r>
            </a:p>
          </p:txBody>
        </p:sp>
        <p:sp>
          <p:nvSpPr>
            <p:cNvPr id="244" name="ATACSeq"/>
            <p:cNvSpPr txBox="1"/>
            <p:nvPr/>
          </p:nvSpPr>
          <p:spPr>
            <a:xfrm>
              <a:off x="3022074" y="1993912"/>
              <a:ext cx="1792158" cy="564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000"/>
              </a:lvl1pPr>
            </a:lstStyle>
            <a:p>
              <a:pPr defTabSz="412750" hangingPunct="0"/>
              <a:r>
                <a:rPr sz="150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ATACSeq</a:t>
              </a:r>
            </a:p>
          </p:txBody>
        </p:sp>
        <p:sp>
          <p:nvSpPr>
            <p:cNvPr id="245" name="ChIPSeq"/>
            <p:cNvSpPr txBox="1"/>
            <p:nvPr/>
          </p:nvSpPr>
          <p:spPr>
            <a:xfrm>
              <a:off x="2083152" y="3670344"/>
              <a:ext cx="1619034" cy="564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000"/>
              </a:lvl1pPr>
            </a:lstStyle>
            <a:p>
              <a:pPr defTabSz="412750" hangingPunct="0"/>
              <a:r>
                <a:rPr sz="1500" kern="0">
                  <a:solidFill>
                    <a:srgbClr val="000000"/>
                  </a:solidFill>
                  <a:latin typeface="Helvetica Light"/>
                  <a:sym typeface="Helvetica Light"/>
                </a:rPr>
                <a:t>ChIPSeq</a:t>
              </a:r>
            </a:p>
          </p:txBody>
        </p:sp>
        <p:pic>
          <p:nvPicPr>
            <p:cNvPr id="246" name="page1image31073632.png" descr="page1image31073632.png"/>
            <p:cNvPicPr>
              <a:picLocks noChangeAspect="1"/>
            </p:cNvPicPr>
            <p:nvPr/>
          </p:nvPicPr>
          <p:blipFill>
            <a:blip r:embed="rId5"/>
            <a:srcRect l="4957" t="7861" r="6336" b="3083"/>
            <a:stretch>
              <a:fillRect/>
            </a:stretch>
          </p:blipFill>
          <p:spPr>
            <a:xfrm>
              <a:off x="9377536" y="430762"/>
              <a:ext cx="6880752" cy="744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597" extrusionOk="0">
                  <a:moveTo>
                    <a:pt x="9885" y="0"/>
                  </a:moveTo>
                  <a:cubicBezTo>
                    <a:pt x="9874" y="-1"/>
                    <a:pt x="9862" y="-1"/>
                    <a:pt x="9848" y="1"/>
                  </a:cubicBezTo>
                  <a:cubicBezTo>
                    <a:pt x="9763" y="15"/>
                    <a:pt x="9656" y="125"/>
                    <a:pt x="9681" y="174"/>
                  </a:cubicBezTo>
                  <a:cubicBezTo>
                    <a:pt x="9691" y="193"/>
                    <a:pt x="9697" y="243"/>
                    <a:pt x="9695" y="285"/>
                  </a:cubicBezTo>
                  <a:cubicBezTo>
                    <a:pt x="9693" y="327"/>
                    <a:pt x="9690" y="380"/>
                    <a:pt x="9690" y="402"/>
                  </a:cubicBezTo>
                  <a:cubicBezTo>
                    <a:pt x="9687" y="474"/>
                    <a:pt x="9731" y="774"/>
                    <a:pt x="9747" y="798"/>
                  </a:cubicBezTo>
                  <a:cubicBezTo>
                    <a:pt x="9756" y="811"/>
                    <a:pt x="9766" y="1000"/>
                    <a:pt x="9768" y="1218"/>
                  </a:cubicBezTo>
                  <a:cubicBezTo>
                    <a:pt x="9771" y="1452"/>
                    <a:pt x="9786" y="1679"/>
                    <a:pt x="9808" y="1776"/>
                  </a:cubicBezTo>
                  <a:cubicBezTo>
                    <a:pt x="9895" y="2168"/>
                    <a:pt x="9880" y="2262"/>
                    <a:pt x="9701" y="2441"/>
                  </a:cubicBezTo>
                  <a:cubicBezTo>
                    <a:pt x="9662" y="2479"/>
                    <a:pt x="9637" y="2512"/>
                    <a:pt x="9605" y="2547"/>
                  </a:cubicBezTo>
                  <a:cubicBezTo>
                    <a:pt x="9457" y="2756"/>
                    <a:pt x="9271" y="2989"/>
                    <a:pt x="9113" y="3161"/>
                  </a:cubicBezTo>
                  <a:cubicBezTo>
                    <a:pt x="9104" y="3178"/>
                    <a:pt x="9094" y="3192"/>
                    <a:pt x="9087" y="3192"/>
                  </a:cubicBezTo>
                  <a:cubicBezTo>
                    <a:pt x="9085" y="3192"/>
                    <a:pt x="9078" y="3200"/>
                    <a:pt x="9074" y="3203"/>
                  </a:cubicBezTo>
                  <a:cubicBezTo>
                    <a:pt x="9066" y="3212"/>
                    <a:pt x="9058" y="3219"/>
                    <a:pt x="9049" y="3227"/>
                  </a:cubicBezTo>
                  <a:cubicBezTo>
                    <a:pt x="9036" y="3243"/>
                    <a:pt x="9022" y="3262"/>
                    <a:pt x="9007" y="3284"/>
                  </a:cubicBezTo>
                  <a:cubicBezTo>
                    <a:pt x="8911" y="3428"/>
                    <a:pt x="8861" y="3441"/>
                    <a:pt x="8723" y="3362"/>
                  </a:cubicBezTo>
                  <a:cubicBezTo>
                    <a:pt x="8639" y="3314"/>
                    <a:pt x="8597" y="3269"/>
                    <a:pt x="8569" y="3187"/>
                  </a:cubicBezTo>
                  <a:cubicBezTo>
                    <a:pt x="8536" y="3129"/>
                    <a:pt x="8510" y="3067"/>
                    <a:pt x="8503" y="3004"/>
                  </a:cubicBezTo>
                  <a:cubicBezTo>
                    <a:pt x="8499" y="2968"/>
                    <a:pt x="8484" y="2897"/>
                    <a:pt x="8475" y="2841"/>
                  </a:cubicBezTo>
                  <a:cubicBezTo>
                    <a:pt x="8444" y="2744"/>
                    <a:pt x="8398" y="2561"/>
                    <a:pt x="8380" y="2449"/>
                  </a:cubicBezTo>
                  <a:cubicBezTo>
                    <a:pt x="8374" y="2407"/>
                    <a:pt x="8358" y="2366"/>
                    <a:pt x="8346" y="2359"/>
                  </a:cubicBezTo>
                  <a:cubicBezTo>
                    <a:pt x="8333" y="2352"/>
                    <a:pt x="8324" y="2285"/>
                    <a:pt x="8324" y="2209"/>
                  </a:cubicBezTo>
                  <a:cubicBezTo>
                    <a:pt x="8324" y="2134"/>
                    <a:pt x="8314" y="2065"/>
                    <a:pt x="8302" y="2058"/>
                  </a:cubicBezTo>
                  <a:cubicBezTo>
                    <a:pt x="8272" y="2041"/>
                    <a:pt x="8250" y="1888"/>
                    <a:pt x="8241" y="1621"/>
                  </a:cubicBezTo>
                  <a:cubicBezTo>
                    <a:pt x="8239" y="1572"/>
                    <a:pt x="8236" y="1558"/>
                    <a:pt x="8234" y="1527"/>
                  </a:cubicBezTo>
                  <a:cubicBezTo>
                    <a:pt x="8159" y="1360"/>
                    <a:pt x="8049" y="1287"/>
                    <a:pt x="7911" y="1319"/>
                  </a:cubicBezTo>
                  <a:cubicBezTo>
                    <a:pt x="7910" y="1320"/>
                    <a:pt x="7908" y="1319"/>
                    <a:pt x="7907" y="1320"/>
                  </a:cubicBezTo>
                  <a:cubicBezTo>
                    <a:pt x="7901" y="1329"/>
                    <a:pt x="7878" y="1336"/>
                    <a:pt x="7852" y="1340"/>
                  </a:cubicBezTo>
                  <a:cubicBezTo>
                    <a:pt x="7835" y="1347"/>
                    <a:pt x="7819" y="1351"/>
                    <a:pt x="7801" y="1362"/>
                  </a:cubicBezTo>
                  <a:cubicBezTo>
                    <a:pt x="7733" y="1401"/>
                    <a:pt x="7715" y="1379"/>
                    <a:pt x="7743" y="1303"/>
                  </a:cubicBezTo>
                  <a:cubicBezTo>
                    <a:pt x="7743" y="1301"/>
                    <a:pt x="7743" y="1301"/>
                    <a:pt x="7743" y="1299"/>
                  </a:cubicBezTo>
                  <a:cubicBezTo>
                    <a:pt x="7743" y="1219"/>
                    <a:pt x="7645" y="1044"/>
                    <a:pt x="7578" y="1003"/>
                  </a:cubicBezTo>
                  <a:cubicBezTo>
                    <a:pt x="7515" y="965"/>
                    <a:pt x="7511" y="965"/>
                    <a:pt x="7451" y="1017"/>
                  </a:cubicBezTo>
                  <a:cubicBezTo>
                    <a:pt x="7383" y="1077"/>
                    <a:pt x="7366" y="1197"/>
                    <a:pt x="7420" y="1246"/>
                  </a:cubicBezTo>
                  <a:cubicBezTo>
                    <a:pt x="7434" y="1259"/>
                    <a:pt x="7441" y="1331"/>
                    <a:pt x="7446" y="1413"/>
                  </a:cubicBezTo>
                  <a:lnTo>
                    <a:pt x="7523" y="1661"/>
                  </a:lnTo>
                  <a:lnTo>
                    <a:pt x="6921" y="2572"/>
                  </a:lnTo>
                  <a:cubicBezTo>
                    <a:pt x="6589" y="3073"/>
                    <a:pt x="6347" y="3483"/>
                    <a:pt x="6385" y="3484"/>
                  </a:cubicBezTo>
                  <a:cubicBezTo>
                    <a:pt x="6422" y="3485"/>
                    <a:pt x="6404" y="3514"/>
                    <a:pt x="6343" y="3550"/>
                  </a:cubicBezTo>
                  <a:cubicBezTo>
                    <a:pt x="6294" y="3578"/>
                    <a:pt x="6158" y="3755"/>
                    <a:pt x="6017" y="3956"/>
                  </a:cubicBezTo>
                  <a:cubicBezTo>
                    <a:pt x="6014" y="3965"/>
                    <a:pt x="5998" y="3990"/>
                    <a:pt x="5998" y="3993"/>
                  </a:cubicBezTo>
                  <a:cubicBezTo>
                    <a:pt x="5998" y="4007"/>
                    <a:pt x="5979" y="4029"/>
                    <a:pt x="5955" y="4045"/>
                  </a:cubicBezTo>
                  <a:cubicBezTo>
                    <a:pt x="5940" y="4067"/>
                    <a:pt x="5927" y="4083"/>
                    <a:pt x="5913" y="4105"/>
                  </a:cubicBezTo>
                  <a:lnTo>
                    <a:pt x="5892" y="4138"/>
                  </a:lnTo>
                  <a:cubicBezTo>
                    <a:pt x="5891" y="4140"/>
                    <a:pt x="5890" y="4140"/>
                    <a:pt x="5889" y="4141"/>
                  </a:cubicBezTo>
                  <a:lnTo>
                    <a:pt x="5594" y="4594"/>
                  </a:lnTo>
                  <a:lnTo>
                    <a:pt x="5554" y="4553"/>
                  </a:lnTo>
                  <a:cubicBezTo>
                    <a:pt x="5524" y="4565"/>
                    <a:pt x="5501" y="4548"/>
                    <a:pt x="5474" y="4499"/>
                  </a:cubicBezTo>
                  <a:cubicBezTo>
                    <a:pt x="5458" y="4468"/>
                    <a:pt x="5398" y="4396"/>
                    <a:pt x="5340" y="4339"/>
                  </a:cubicBezTo>
                  <a:cubicBezTo>
                    <a:pt x="5282" y="4281"/>
                    <a:pt x="5217" y="4209"/>
                    <a:pt x="5195" y="4179"/>
                  </a:cubicBezTo>
                  <a:cubicBezTo>
                    <a:pt x="5146" y="4109"/>
                    <a:pt x="5023" y="4051"/>
                    <a:pt x="4964" y="4068"/>
                  </a:cubicBezTo>
                  <a:cubicBezTo>
                    <a:pt x="4917" y="4082"/>
                    <a:pt x="4872" y="4157"/>
                    <a:pt x="4863" y="4228"/>
                  </a:cubicBezTo>
                  <a:cubicBezTo>
                    <a:pt x="5013" y="4393"/>
                    <a:pt x="5143" y="4531"/>
                    <a:pt x="5207" y="4590"/>
                  </a:cubicBezTo>
                  <a:cubicBezTo>
                    <a:pt x="5486" y="4851"/>
                    <a:pt x="5312" y="4839"/>
                    <a:pt x="4878" y="4566"/>
                  </a:cubicBezTo>
                  <a:cubicBezTo>
                    <a:pt x="4685" y="4444"/>
                    <a:pt x="4526" y="4376"/>
                    <a:pt x="4525" y="4414"/>
                  </a:cubicBezTo>
                  <a:cubicBezTo>
                    <a:pt x="4524" y="4451"/>
                    <a:pt x="4485" y="4426"/>
                    <a:pt x="4438" y="4357"/>
                  </a:cubicBezTo>
                  <a:cubicBezTo>
                    <a:pt x="4418" y="4328"/>
                    <a:pt x="4400" y="4309"/>
                    <a:pt x="4382" y="4296"/>
                  </a:cubicBezTo>
                  <a:cubicBezTo>
                    <a:pt x="4366" y="4296"/>
                    <a:pt x="4347" y="4295"/>
                    <a:pt x="4333" y="4296"/>
                  </a:cubicBezTo>
                  <a:cubicBezTo>
                    <a:pt x="4306" y="4299"/>
                    <a:pt x="4280" y="4305"/>
                    <a:pt x="4256" y="4312"/>
                  </a:cubicBezTo>
                  <a:cubicBezTo>
                    <a:pt x="4240" y="4322"/>
                    <a:pt x="4225" y="4331"/>
                    <a:pt x="4205" y="4347"/>
                  </a:cubicBezTo>
                  <a:cubicBezTo>
                    <a:pt x="3984" y="4517"/>
                    <a:pt x="4017" y="4598"/>
                    <a:pt x="4473" y="4992"/>
                  </a:cubicBezTo>
                  <a:lnTo>
                    <a:pt x="4677" y="5168"/>
                  </a:lnTo>
                  <a:cubicBezTo>
                    <a:pt x="4751" y="5221"/>
                    <a:pt x="4803" y="5265"/>
                    <a:pt x="4830" y="5300"/>
                  </a:cubicBezTo>
                  <a:lnTo>
                    <a:pt x="4890" y="5351"/>
                  </a:lnTo>
                  <a:lnTo>
                    <a:pt x="4748" y="5669"/>
                  </a:lnTo>
                  <a:cubicBezTo>
                    <a:pt x="4706" y="5763"/>
                    <a:pt x="4646" y="5852"/>
                    <a:pt x="4584" y="5919"/>
                  </a:cubicBezTo>
                  <a:cubicBezTo>
                    <a:pt x="4563" y="5946"/>
                    <a:pt x="4545" y="5964"/>
                    <a:pt x="4531" y="5967"/>
                  </a:cubicBezTo>
                  <a:cubicBezTo>
                    <a:pt x="4513" y="5983"/>
                    <a:pt x="4496" y="5993"/>
                    <a:pt x="4479" y="6003"/>
                  </a:cubicBezTo>
                  <a:cubicBezTo>
                    <a:pt x="4477" y="6013"/>
                    <a:pt x="4467" y="6021"/>
                    <a:pt x="4453" y="6021"/>
                  </a:cubicBezTo>
                  <a:cubicBezTo>
                    <a:pt x="4450" y="6021"/>
                    <a:pt x="4438" y="6027"/>
                    <a:pt x="4433" y="6028"/>
                  </a:cubicBezTo>
                  <a:cubicBezTo>
                    <a:pt x="4433" y="6028"/>
                    <a:pt x="4431" y="6028"/>
                    <a:pt x="4431" y="6028"/>
                  </a:cubicBezTo>
                  <a:cubicBezTo>
                    <a:pt x="4409" y="6033"/>
                    <a:pt x="4379" y="6041"/>
                    <a:pt x="4343" y="6057"/>
                  </a:cubicBezTo>
                  <a:cubicBezTo>
                    <a:pt x="4268" y="6090"/>
                    <a:pt x="4254" y="6089"/>
                    <a:pt x="4156" y="6049"/>
                  </a:cubicBezTo>
                  <a:cubicBezTo>
                    <a:pt x="4098" y="6025"/>
                    <a:pt x="4009" y="5961"/>
                    <a:pt x="3960" y="5907"/>
                  </a:cubicBezTo>
                  <a:cubicBezTo>
                    <a:pt x="3910" y="5854"/>
                    <a:pt x="3860" y="5811"/>
                    <a:pt x="3848" y="5811"/>
                  </a:cubicBezTo>
                  <a:cubicBezTo>
                    <a:pt x="3820" y="5811"/>
                    <a:pt x="3679" y="5716"/>
                    <a:pt x="3561" y="5625"/>
                  </a:cubicBezTo>
                  <a:cubicBezTo>
                    <a:pt x="3404" y="5534"/>
                    <a:pt x="3244" y="5437"/>
                    <a:pt x="3084" y="5335"/>
                  </a:cubicBezTo>
                  <a:cubicBezTo>
                    <a:pt x="2994" y="5286"/>
                    <a:pt x="2913" y="5237"/>
                    <a:pt x="2865" y="5197"/>
                  </a:cubicBezTo>
                  <a:cubicBezTo>
                    <a:pt x="2822" y="5161"/>
                    <a:pt x="2778" y="5132"/>
                    <a:pt x="2766" y="5132"/>
                  </a:cubicBezTo>
                  <a:cubicBezTo>
                    <a:pt x="2754" y="5132"/>
                    <a:pt x="2708" y="5101"/>
                    <a:pt x="2664" y="5062"/>
                  </a:cubicBezTo>
                  <a:cubicBezTo>
                    <a:pt x="2621" y="5023"/>
                    <a:pt x="2575" y="4992"/>
                    <a:pt x="2563" y="4992"/>
                  </a:cubicBezTo>
                  <a:cubicBezTo>
                    <a:pt x="2551" y="4992"/>
                    <a:pt x="2509" y="4963"/>
                    <a:pt x="2467" y="4927"/>
                  </a:cubicBezTo>
                  <a:cubicBezTo>
                    <a:pt x="2379" y="4852"/>
                    <a:pt x="2296" y="4805"/>
                    <a:pt x="2251" y="4805"/>
                  </a:cubicBezTo>
                  <a:cubicBezTo>
                    <a:pt x="2233" y="4805"/>
                    <a:pt x="2204" y="4784"/>
                    <a:pt x="2187" y="4758"/>
                  </a:cubicBezTo>
                  <a:cubicBezTo>
                    <a:pt x="2170" y="4732"/>
                    <a:pt x="2143" y="4712"/>
                    <a:pt x="2127" y="4712"/>
                  </a:cubicBezTo>
                  <a:cubicBezTo>
                    <a:pt x="2112" y="4712"/>
                    <a:pt x="2064" y="4685"/>
                    <a:pt x="2020" y="4653"/>
                  </a:cubicBezTo>
                  <a:cubicBezTo>
                    <a:pt x="1907" y="4569"/>
                    <a:pt x="1905" y="4568"/>
                    <a:pt x="1737" y="4468"/>
                  </a:cubicBezTo>
                  <a:cubicBezTo>
                    <a:pt x="1654" y="4417"/>
                    <a:pt x="1545" y="4346"/>
                    <a:pt x="1495" y="4310"/>
                  </a:cubicBezTo>
                  <a:cubicBezTo>
                    <a:pt x="1443" y="4273"/>
                    <a:pt x="1401" y="4254"/>
                    <a:pt x="1365" y="4250"/>
                  </a:cubicBezTo>
                  <a:cubicBezTo>
                    <a:pt x="1359" y="4249"/>
                    <a:pt x="1354" y="4248"/>
                    <a:pt x="1349" y="4248"/>
                  </a:cubicBezTo>
                  <a:cubicBezTo>
                    <a:pt x="1312" y="4248"/>
                    <a:pt x="1279" y="4267"/>
                    <a:pt x="1247" y="4305"/>
                  </a:cubicBezTo>
                  <a:lnTo>
                    <a:pt x="1223" y="4334"/>
                  </a:lnTo>
                  <a:cubicBezTo>
                    <a:pt x="1251" y="4404"/>
                    <a:pt x="1377" y="4514"/>
                    <a:pt x="1625" y="4692"/>
                  </a:cubicBezTo>
                  <a:cubicBezTo>
                    <a:pt x="1903" y="4891"/>
                    <a:pt x="2220" y="5131"/>
                    <a:pt x="2330" y="5224"/>
                  </a:cubicBezTo>
                  <a:cubicBezTo>
                    <a:pt x="2441" y="5318"/>
                    <a:pt x="2575" y="5395"/>
                    <a:pt x="2626" y="5395"/>
                  </a:cubicBezTo>
                  <a:cubicBezTo>
                    <a:pt x="2826" y="5395"/>
                    <a:pt x="2945" y="5638"/>
                    <a:pt x="2837" y="5824"/>
                  </a:cubicBezTo>
                  <a:cubicBezTo>
                    <a:pt x="2739" y="5993"/>
                    <a:pt x="2717" y="5996"/>
                    <a:pt x="2456" y="5872"/>
                  </a:cubicBezTo>
                  <a:cubicBezTo>
                    <a:pt x="2304" y="5799"/>
                    <a:pt x="2156" y="5739"/>
                    <a:pt x="2130" y="5740"/>
                  </a:cubicBezTo>
                  <a:cubicBezTo>
                    <a:pt x="2103" y="5741"/>
                    <a:pt x="2002" y="5674"/>
                    <a:pt x="1902" y="5591"/>
                  </a:cubicBezTo>
                  <a:cubicBezTo>
                    <a:pt x="1564" y="5307"/>
                    <a:pt x="1425" y="5214"/>
                    <a:pt x="1425" y="5272"/>
                  </a:cubicBezTo>
                  <a:cubicBezTo>
                    <a:pt x="1425" y="5303"/>
                    <a:pt x="1280" y="5227"/>
                    <a:pt x="1105" y="5103"/>
                  </a:cubicBezTo>
                  <a:cubicBezTo>
                    <a:pt x="833" y="4912"/>
                    <a:pt x="769" y="4896"/>
                    <a:pt x="674" y="5002"/>
                  </a:cubicBezTo>
                  <a:cubicBezTo>
                    <a:pt x="654" y="5024"/>
                    <a:pt x="644" y="5044"/>
                    <a:pt x="640" y="5064"/>
                  </a:cubicBezTo>
                  <a:cubicBezTo>
                    <a:pt x="642" y="5090"/>
                    <a:pt x="659" y="5124"/>
                    <a:pt x="681" y="5159"/>
                  </a:cubicBezTo>
                  <a:cubicBezTo>
                    <a:pt x="737" y="5217"/>
                    <a:pt x="849" y="5289"/>
                    <a:pt x="1041" y="5398"/>
                  </a:cubicBezTo>
                  <a:cubicBezTo>
                    <a:pt x="1285" y="5537"/>
                    <a:pt x="1417" y="5620"/>
                    <a:pt x="1472" y="5687"/>
                  </a:cubicBezTo>
                  <a:cubicBezTo>
                    <a:pt x="1507" y="5706"/>
                    <a:pt x="1548" y="5727"/>
                    <a:pt x="1548" y="5732"/>
                  </a:cubicBezTo>
                  <a:cubicBezTo>
                    <a:pt x="1548" y="5737"/>
                    <a:pt x="1520" y="5763"/>
                    <a:pt x="1498" y="5784"/>
                  </a:cubicBezTo>
                  <a:cubicBezTo>
                    <a:pt x="1487" y="5817"/>
                    <a:pt x="1457" y="5851"/>
                    <a:pt x="1412" y="5892"/>
                  </a:cubicBezTo>
                  <a:cubicBezTo>
                    <a:pt x="1411" y="5894"/>
                    <a:pt x="1411" y="5895"/>
                    <a:pt x="1410" y="5897"/>
                  </a:cubicBezTo>
                  <a:cubicBezTo>
                    <a:pt x="1402" y="5917"/>
                    <a:pt x="1397" y="5937"/>
                    <a:pt x="1397" y="5966"/>
                  </a:cubicBezTo>
                  <a:cubicBezTo>
                    <a:pt x="1397" y="5971"/>
                    <a:pt x="1397" y="5973"/>
                    <a:pt x="1397" y="5978"/>
                  </a:cubicBezTo>
                  <a:cubicBezTo>
                    <a:pt x="1429" y="6040"/>
                    <a:pt x="1544" y="6123"/>
                    <a:pt x="1766" y="6249"/>
                  </a:cubicBezTo>
                  <a:cubicBezTo>
                    <a:pt x="1868" y="6307"/>
                    <a:pt x="1924" y="6341"/>
                    <a:pt x="2013" y="6391"/>
                  </a:cubicBezTo>
                  <a:cubicBezTo>
                    <a:pt x="2074" y="6406"/>
                    <a:pt x="2140" y="6441"/>
                    <a:pt x="2342" y="6565"/>
                  </a:cubicBezTo>
                  <a:cubicBezTo>
                    <a:pt x="2420" y="6613"/>
                    <a:pt x="2496" y="6652"/>
                    <a:pt x="2511" y="6652"/>
                  </a:cubicBezTo>
                  <a:cubicBezTo>
                    <a:pt x="2525" y="6652"/>
                    <a:pt x="2593" y="6707"/>
                    <a:pt x="2665" y="6773"/>
                  </a:cubicBezTo>
                  <a:cubicBezTo>
                    <a:pt x="3067" y="7017"/>
                    <a:pt x="3201" y="7129"/>
                    <a:pt x="3260" y="7246"/>
                  </a:cubicBezTo>
                  <a:cubicBezTo>
                    <a:pt x="3381" y="7487"/>
                    <a:pt x="3332" y="7741"/>
                    <a:pt x="3164" y="7741"/>
                  </a:cubicBezTo>
                  <a:cubicBezTo>
                    <a:pt x="3125" y="7741"/>
                    <a:pt x="3082" y="7716"/>
                    <a:pt x="3045" y="7679"/>
                  </a:cubicBezTo>
                  <a:cubicBezTo>
                    <a:pt x="2994" y="7677"/>
                    <a:pt x="2976" y="7659"/>
                    <a:pt x="2933" y="7589"/>
                  </a:cubicBezTo>
                  <a:cubicBezTo>
                    <a:pt x="2901" y="7537"/>
                    <a:pt x="2865" y="7494"/>
                    <a:pt x="2854" y="7494"/>
                  </a:cubicBezTo>
                  <a:cubicBezTo>
                    <a:pt x="2841" y="7494"/>
                    <a:pt x="2741" y="7411"/>
                    <a:pt x="2643" y="7326"/>
                  </a:cubicBezTo>
                  <a:cubicBezTo>
                    <a:pt x="2583" y="7287"/>
                    <a:pt x="2517" y="7234"/>
                    <a:pt x="2459" y="7176"/>
                  </a:cubicBezTo>
                  <a:cubicBezTo>
                    <a:pt x="2370" y="7089"/>
                    <a:pt x="2275" y="7014"/>
                    <a:pt x="2215" y="6980"/>
                  </a:cubicBezTo>
                  <a:cubicBezTo>
                    <a:pt x="2159" y="6980"/>
                    <a:pt x="2060" y="7064"/>
                    <a:pt x="1993" y="7156"/>
                  </a:cubicBezTo>
                  <a:cubicBezTo>
                    <a:pt x="1679" y="7710"/>
                    <a:pt x="1179" y="9263"/>
                    <a:pt x="1340" y="9355"/>
                  </a:cubicBezTo>
                  <a:cubicBezTo>
                    <a:pt x="1421" y="9402"/>
                    <a:pt x="1440" y="9544"/>
                    <a:pt x="1405" y="9676"/>
                  </a:cubicBezTo>
                  <a:cubicBezTo>
                    <a:pt x="1410" y="9706"/>
                    <a:pt x="1418" y="9733"/>
                    <a:pt x="1426" y="9750"/>
                  </a:cubicBezTo>
                  <a:cubicBezTo>
                    <a:pt x="1451" y="9800"/>
                    <a:pt x="1449" y="9818"/>
                    <a:pt x="1415" y="9850"/>
                  </a:cubicBezTo>
                  <a:cubicBezTo>
                    <a:pt x="1396" y="9867"/>
                    <a:pt x="1360" y="9875"/>
                    <a:pt x="1287" y="9879"/>
                  </a:cubicBezTo>
                  <a:cubicBezTo>
                    <a:pt x="1191" y="9966"/>
                    <a:pt x="1149" y="9969"/>
                    <a:pt x="1116" y="9890"/>
                  </a:cubicBezTo>
                  <a:cubicBezTo>
                    <a:pt x="1115" y="9887"/>
                    <a:pt x="1112" y="9885"/>
                    <a:pt x="1110" y="9882"/>
                  </a:cubicBezTo>
                  <a:cubicBezTo>
                    <a:pt x="1060" y="9882"/>
                    <a:pt x="1040" y="9885"/>
                    <a:pt x="969" y="9884"/>
                  </a:cubicBezTo>
                  <a:cubicBezTo>
                    <a:pt x="746" y="9882"/>
                    <a:pt x="534" y="9869"/>
                    <a:pt x="498" y="9856"/>
                  </a:cubicBezTo>
                  <a:cubicBezTo>
                    <a:pt x="462" y="9844"/>
                    <a:pt x="360" y="9832"/>
                    <a:pt x="271" y="9832"/>
                  </a:cubicBezTo>
                  <a:cubicBezTo>
                    <a:pt x="180" y="9832"/>
                    <a:pt x="134" y="9838"/>
                    <a:pt x="101" y="9854"/>
                  </a:cubicBezTo>
                  <a:cubicBezTo>
                    <a:pt x="71" y="9880"/>
                    <a:pt x="62" y="9915"/>
                    <a:pt x="62" y="9965"/>
                  </a:cubicBezTo>
                  <a:cubicBezTo>
                    <a:pt x="62" y="10107"/>
                    <a:pt x="147" y="10139"/>
                    <a:pt x="625" y="10175"/>
                  </a:cubicBezTo>
                  <a:cubicBezTo>
                    <a:pt x="1158" y="10217"/>
                    <a:pt x="1189" y="10232"/>
                    <a:pt x="1192" y="10447"/>
                  </a:cubicBezTo>
                  <a:cubicBezTo>
                    <a:pt x="1194" y="10665"/>
                    <a:pt x="1171" y="10675"/>
                    <a:pt x="680" y="10686"/>
                  </a:cubicBezTo>
                  <a:cubicBezTo>
                    <a:pt x="219" y="10695"/>
                    <a:pt x="-3" y="10774"/>
                    <a:pt x="0" y="10857"/>
                  </a:cubicBezTo>
                  <a:cubicBezTo>
                    <a:pt x="3" y="10940"/>
                    <a:pt x="231" y="11027"/>
                    <a:pt x="671" y="11055"/>
                  </a:cubicBezTo>
                  <a:cubicBezTo>
                    <a:pt x="739" y="11051"/>
                    <a:pt x="830" y="11050"/>
                    <a:pt x="945" y="11050"/>
                  </a:cubicBezTo>
                  <a:lnTo>
                    <a:pt x="1318" y="11050"/>
                  </a:lnTo>
                  <a:lnTo>
                    <a:pt x="1362" y="11120"/>
                  </a:lnTo>
                  <a:cubicBezTo>
                    <a:pt x="1387" y="11158"/>
                    <a:pt x="1415" y="11190"/>
                    <a:pt x="1425" y="11190"/>
                  </a:cubicBezTo>
                  <a:cubicBezTo>
                    <a:pt x="1435" y="11190"/>
                    <a:pt x="1462" y="11242"/>
                    <a:pt x="1486" y="11308"/>
                  </a:cubicBezTo>
                  <a:cubicBezTo>
                    <a:pt x="1529" y="11427"/>
                    <a:pt x="1528" y="11504"/>
                    <a:pt x="1482" y="11961"/>
                  </a:cubicBezTo>
                  <a:cubicBezTo>
                    <a:pt x="1467" y="12109"/>
                    <a:pt x="1428" y="12194"/>
                    <a:pt x="1340" y="12268"/>
                  </a:cubicBezTo>
                  <a:cubicBezTo>
                    <a:pt x="1315" y="12289"/>
                    <a:pt x="1295" y="12323"/>
                    <a:pt x="1295" y="12343"/>
                  </a:cubicBezTo>
                  <a:cubicBezTo>
                    <a:pt x="1295" y="12363"/>
                    <a:pt x="1284" y="12386"/>
                    <a:pt x="1270" y="12394"/>
                  </a:cubicBezTo>
                  <a:cubicBezTo>
                    <a:pt x="1240" y="12411"/>
                    <a:pt x="1236" y="12620"/>
                    <a:pt x="1265" y="12652"/>
                  </a:cubicBezTo>
                  <a:cubicBezTo>
                    <a:pt x="1276" y="12664"/>
                    <a:pt x="1300" y="12716"/>
                    <a:pt x="1318" y="12768"/>
                  </a:cubicBezTo>
                  <a:cubicBezTo>
                    <a:pt x="1321" y="12778"/>
                    <a:pt x="1329" y="12794"/>
                    <a:pt x="1334" y="12806"/>
                  </a:cubicBezTo>
                  <a:cubicBezTo>
                    <a:pt x="1401" y="12823"/>
                    <a:pt x="1457" y="12849"/>
                    <a:pt x="1483" y="12888"/>
                  </a:cubicBezTo>
                  <a:cubicBezTo>
                    <a:pt x="1589" y="13046"/>
                    <a:pt x="1586" y="13302"/>
                    <a:pt x="1501" y="13347"/>
                  </a:cubicBezTo>
                  <a:cubicBezTo>
                    <a:pt x="1513" y="13386"/>
                    <a:pt x="1528" y="13427"/>
                    <a:pt x="1533" y="13454"/>
                  </a:cubicBezTo>
                  <a:cubicBezTo>
                    <a:pt x="1541" y="13497"/>
                    <a:pt x="1567" y="13571"/>
                    <a:pt x="1589" y="13618"/>
                  </a:cubicBezTo>
                  <a:cubicBezTo>
                    <a:pt x="1615" y="13673"/>
                    <a:pt x="1645" y="13730"/>
                    <a:pt x="1679" y="13800"/>
                  </a:cubicBezTo>
                  <a:cubicBezTo>
                    <a:pt x="1739" y="13894"/>
                    <a:pt x="2016" y="14396"/>
                    <a:pt x="2236" y="14813"/>
                  </a:cubicBezTo>
                  <a:cubicBezTo>
                    <a:pt x="2333" y="14998"/>
                    <a:pt x="2464" y="15169"/>
                    <a:pt x="2528" y="15192"/>
                  </a:cubicBezTo>
                  <a:cubicBezTo>
                    <a:pt x="2593" y="15216"/>
                    <a:pt x="2628" y="15263"/>
                    <a:pt x="2606" y="15296"/>
                  </a:cubicBezTo>
                  <a:cubicBezTo>
                    <a:pt x="2584" y="15329"/>
                    <a:pt x="2598" y="15405"/>
                    <a:pt x="2638" y="15465"/>
                  </a:cubicBezTo>
                  <a:cubicBezTo>
                    <a:pt x="2682" y="15531"/>
                    <a:pt x="2783" y="15516"/>
                    <a:pt x="2998" y="15409"/>
                  </a:cubicBezTo>
                  <a:cubicBezTo>
                    <a:pt x="3000" y="15407"/>
                    <a:pt x="3003" y="15405"/>
                    <a:pt x="3007" y="15404"/>
                  </a:cubicBezTo>
                  <a:cubicBezTo>
                    <a:pt x="3058" y="15379"/>
                    <a:pt x="3108" y="15353"/>
                    <a:pt x="3172" y="15317"/>
                  </a:cubicBezTo>
                  <a:cubicBezTo>
                    <a:pt x="3246" y="15276"/>
                    <a:pt x="3322" y="15240"/>
                    <a:pt x="3398" y="15201"/>
                  </a:cubicBezTo>
                  <a:cubicBezTo>
                    <a:pt x="3404" y="15196"/>
                    <a:pt x="3419" y="15187"/>
                    <a:pt x="3419" y="15184"/>
                  </a:cubicBezTo>
                  <a:cubicBezTo>
                    <a:pt x="3419" y="15174"/>
                    <a:pt x="3440" y="15166"/>
                    <a:pt x="3466" y="15166"/>
                  </a:cubicBezTo>
                  <a:cubicBezTo>
                    <a:pt x="3628" y="15087"/>
                    <a:pt x="3777" y="15019"/>
                    <a:pt x="3853" y="14999"/>
                  </a:cubicBezTo>
                  <a:cubicBezTo>
                    <a:pt x="4053" y="14945"/>
                    <a:pt x="4063" y="14956"/>
                    <a:pt x="3966" y="15124"/>
                  </a:cubicBezTo>
                  <a:cubicBezTo>
                    <a:pt x="3873" y="15285"/>
                    <a:pt x="3907" y="15354"/>
                    <a:pt x="4240" y="15668"/>
                  </a:cubicBezTo>
                  <a:cubicBezTo>
                    <a:pt x="4449" y="15865"/>
                    <a:pt x="4621" y="16052"/>
                    <a:pt x="4621" y="16082"/>
                  </a:cubicBezTo>
                  <a:cubicBezTo>
                    <a:pt x="4621" y="16095"/>
                    <a:pt x="4603" y="16121"/>
                    <a:pt x="4576" y="16153"/>
                  </a:cubicBezTo>
                  <a:cubicBezTo>
                    <a:pt x="4585" y="16188"/>
                    <a:pt x="4583" y="16217"/>
                    <a:pt x="4561" y="16217"/>
                  </a:cubicBezTo>
                  <a:cubicBezTo>
                    <a:pt x="4550" y="16217"/>
                    <a:pt x="4461" y="16293"/>
                    <a:pt x="4365" y="16384"/>
                  </a:cubicBezTo>
                  <a:cubicBezTo>
                    <a:pt x="4269" y="16475"/>
                    <a:pt x="4160" y="16579"/>
                    <a:pt x="4122" y="16616"/>
                  </a:cubicBezTo>
                  <a:cubicBezTo>
                    <a:pt x="4083" y="16652"/>
                    <a:pt x="4052" y="16693"/>
                    <a:pt x="4052" y="16707"/>
                  </a:cubicBezTo>
                  <a:cubicBezTo>
                    <a:pt x="4052" y="16720"/>
                    <a:pt x="4042" y="16732"/>
                    <a:pt x="4031" y="16732"/>
                  </a:cubicBezTo>
                  <a:cubicBezTo>
                    <a:pt x="3988" y="16732"/>
                    <a:pt x="3840" y="16891"/>
                    <a:pt x="3764" y="17018"/>
                  </a:cubicBezTo>
                  <a:cubicBezTo>
                    <a:pt x="3721" y="17090"/>
                    <a:pt x="3634" y="17205"/>
                    <a:pt x="3571" y="17272"/>
                  </a:cubicBezTo>
                  <a:cubicBezTo>
                    <a:pt x="3488" y="17361"/>
                    <a:pt x="3450" y="17426"/>
                    <a:pt x="3430" y="17513"/>
                  </a:cubicBezTo>
                  <a:cubicBezTo>
                    <a:pt x="3411" y="17601"/>
                    <a:pt x="3388" y="17640"/>
                    <a:pt x="3343" y="17660"/>
                  </a:cubicBezTo>
                  <a:cubicBezTo>
                    <a:pt x="3282" y="17688"/>
                    <a:pt x="3263" y="17775"/>
                    <a:pt x="3277" y="17845"/>
                  </a:cubicBezTo>
                  <a:cubicBezTo>
                    <a:pt x="3335" y="17899"/>
                    <a:pt x="3392" y="17952"/>
                    <a:pt x="3435" y="17977"/>
                  </a:cubicBezTo>
                  <a:cubicBezTo>
                    <a:pt x="3460" y="17991"/>
                    <a:pt x="3480" y="17999"/>
                    <a:pt x="3495" y="17999"/>
                  </a:cubicBezTo>
                  <a:cubicBezTo>
                    <a:pt x="3529" y="17999"/>
                    <a:pt x="3676" y="17797"/>
                    <a:pt x="3821" y="17550"/>
                  </a:cubicBezTo>
                  <a:cubicBezTo>
                    <a:pt x="4171" y="16956"/>
                    <a:pt x="4863" y="16275"/>
                    <a:pt x="4995" y="16397"/>
                  </a:cubicBezTo>
                  <a:cubicBezTo>
                    <a:pt x="5063" y="16460"/>
                    <a:pt x="4989" y="16599"/>
                    <a:pt x="4757" y="16851"/>
                  </a:cubicBezTo>
                  <a:cubicBezTo>
                    <a:pt x="4020" y="17647"/>
                    <a:pt x="3680" y="18121"/>
                    <a:pt x="3782" y="18213"/>
                  </a:cubicBezTo>
                  <a:cubicBezTo>
                    <a:pt x="3782" y="18214"/>
                    <a:pt x="3784" y="18213"/>
                    <a:pt x="3785" y="18214"/>
                  </a:cubicBezTo>
                  <a:cubicBezTo>
                    <a:pt x="3804" y="18221"/>
                    <a:pt x="3821" y="18228"/>
                    <a:pt x="3840" y="18228"/>
                  </a:cubicBezTo>
                  <a:cubicBezTo>
                    <a:pt x="3890" y="18228"/>
                    <a:pt x="3949" y="18204"/>
                    <a:pt x="3980" y="18178"/>
                  </a:cubicBezTo>
                  <a:cubicBezTo>
                    <a:pt x="3982" y="18175"/>
                    <a:pt x="3986" y="18174"/>
                    <a:pt x="3988" y="18170"/>
                  </a:cubicBezTo>
                  <a:cubicBezTo>
                    <a:pt x="3995" y="18163"/>
                    <a:pt x="4001" y="18156"/>
                    <a:pt x="4001" y="18149"/>
                  </a:cubicBezTo>
                  <a:cubicBezTo>
                    <a:pt x="4001" y="18141"/>
                    <a:pt x="4033" y="18112"/>
                    <a:pt x="4068" y="18083"/>
                  </a:cubicBezTo>
                  <a:cubicBezTo>
                    <a:pt x="4093" y="18054"/>
                    <a:pt x="4151" y="17988"/>
                    <a:pt x="4190" y="17945"/>
                  </a:cubicBezTo>
                  <a:cubicBezTo>
                    <a:pt x="4191" y="17943"/>
                    <a:pt x="4193" y="17942"/>
                    <a:pt x="4194" y="17940"/>
                  </a:cubicBezTo>
                  <a:cubicBezTo>
                    <a:pt x="4216" y="17900"/>
                    <a:pt x="4256" y="17845"/>
                    <a:pt x="4282" y="17819"/>
                  </a:cubicBezTo>
                  <a:cubicBezTo>
                    <a:pt x="4378" y="17727"/>
                    <a:pt x="4443" y="17658"/>
                    <a:pt x="4509" y="17589"/>
                  </a:cubicBezTo>
                  <a:cubicBezTo>
                    <a:pt x="4517" y="17581"/>
                    <a:pt x="4519" y="17579"/>
                    <a:pt x="4526" y="17570"/>
                  </a:cubicBezTo>
                  <a:cubicBezTo>
                    <a:pt x="4592" y="17500"/>
                    <a:pt x="4638" y="17442"/>
                    <a:pt x="4692" y="17378"/>
                  </a:cubicBezTo>
                  <a:cubicBezTo>
                    <a:pt x="4699" y="17367"/>
                    <a:pt x="4708" y="17353"/>
                    <a:pt x="4708" y="17347"/>
                  </a:cubicBezTo>
                  <a:cubicBezTo>
                    <a:pt x="4708" y="17337"/>
                    <a:pt x="4767" y="17271"/>
                    <a:pt x="4839" y="17201"/>
                  </a:cubicBezTo>
                  <a:cubicBezTo>
                    <a:pt x="4898" y="17123"/>
                    <a:pt x="4937" y="17065"/>
                    <a:pt x="4933" y="17050"/>
                  </a:cubicBezTo>
                  <a:cubicBezTo>
                    <a:pt x="4923" y="17017"/>
                    <a:pt x="4987" y="16948"/>
                    <a:pt x="5076" y="16897"/>
                  </a:cubicBezTo>
                  <a:cubicBezTo>
                    <a:pt x="5083" y="16893"/>
                    <a:pt x="5089" y="16892"/>
                    <a:pt x="5096" y="16889"/>
                  </a:cubicBezTo>
                  <a:cubicBezTo>
                    <a:pt x="5130" y="16836"/>
                    <a:pt x="5162" y="16803"/>
                    <a:pt x="5193" y="16802"/>
                  </a:cubicBezTo>
                  <a:cubicBezTo>
                    <a:pt x="5210" y="16802"/>
                    <a:pt x="5311" y="16994"/>
                    <a:pt x="5361" y="17117"/>
                  </a:cubicBezTo>
                  <a:cubicBezTo>
                    <a:pt x="5378" y="17150"/>
                    <a:pt x="5398" y="17188"/>
                    <a:pt x="5417" y="17230"/>
                  </a:cubicBezTo>
                  <a:cubicBezTo>
                    <a:pt x="5430" y="17254"/>
                    <a:pt x="5433" y="17261"/>
                    <a:pt x="5449" y="17293"/>
                  </a:cubicBezTo>
                  <a:cubicBezTo>
                    <a:pt x="5477" y="17345"/>
                    <a:pt x="5496" y="17394"/>
                    <a:pt x="5507" y="17428"/>
                  </a:cubicBezTo>
                  <a:cubicBezTo>
                    <a:pt x="5525" y="17470"/>
                    <a:pt x="5538" y="17494"/>
                    <a:pt x="5559" y="17542"/>
                  </a:cubicBezTo>
                  <a:cubicBezTo>
                    <a:pt x="5579" y="17587"/>
                    <a:pt x="5588" y="17612"/>
                    <a:pt x="5605" y="17652"/>
                  </a:cubicBezTo>
                  <a:cubicBezTo>
                    <a:pt x="5638" y="17712"/>
                    <a:pt x="5663" y="17770"/>
                    <a:pt x="5666" y="17797"/>
                  </a:cubicBezTo>
                  <a:cubicBezTo>
                    <a:pt x="5672" y="17812"/>
                    <a:pt x="5682" y="17833"/>
                    <a:pt x="5687" y="17847"/>
                  </a:cubicBezTo>
                  <a:cubicBezTo>
                    <a:pt x="5691" y="17850"/>
                    <a:pt x="5694" y="17855"/>
                    <a:pt x="5699" y="17855"/>
                  </a:cubicBezTo>
                  <a:cubicBezTo>
                    <a:pt x="5715" y="17855"/>
                    <a:pt x="5720" y="17861"/>
                    <a:pt x="5711" y="17870"/>
                  </a:cubicBezTo>
                  <a:cubicBezTo>
                    <a:pt x="5702" y="17878"/>
                    <a:pt x="5709" y="17908"/>
                    <a:pt x="5727" y="17934"/>
                  </a:cubicBezTo>
                  <a:cubicBezTo>
                    <a:pt x="5771" y="17999"/>
                    <a:pt x="5810" y="18156"/>
                    <a:pt x="5811" y="18246"/>
                  </a:cubicBezTo>
                  <a:cubicBezTo>
                    <a:pt x="5811" y="18247"/>
                    <a:pt x="5811" y="18247"/>
                    <a:pt x="5811" y="18248"/>
                  </a:cubicBezTo>
                  <a:cubicBezTo>
                    <a:pt x="5811" y="18264"/>
                    <a:pt x="5812" y="18283"/>
                    <a:pt x="5809" y="18294"/>
                  </a:cubicBezTo>
                  <a:cubicBezTo>
                    <a:pt x="5800" y="18329"/>
                    <a:pt x="5765" y="18384"/>
                    <a:pt x="5732" y="18416"/>
                  </a:cubicBezTo>
                  <a:cubicBezTo>
                    <a:pt x="5699" y="18448"/>
                    <a:pt x="5655" y="18513"/>
                    <a:pt x="5634" y="18559"/>
                  </a:cubicBezTo>
                  <a:cubicBezTo>
                    <a:pt x="5629" y="18570"/>
                    <a:pt x="5622" y="18580"/>
                    <a:pt x="5615" y="18592"/>
                  </a:cubicBezTo>
                  <a:cubicBezTo>
                    <a:pt x="5615" y="18604"/>
                    <a:pt x="5612" y="18617"/>
                    <a:pt x="5614" y="18629"/>
                  </a:cubicBezTo>
                  <a:cubicBezTo>
                    <a:pt x="5627" y="18712"/>
                    <a:pt x="5601" y="18781"/>
                    <a:pt x="5555" y="18781"/>
                  </a:cubicBezTo>
                  <a:cubicBezTo>
                    <a:pt x="5510" y="18781"/>
                    <a:pt x="5425" y="18864"/>
                    <a:pt x="5366" y="18965"/>
                  </a:cubicBezTo>
                  <a:cubicBezTo>
                    <a:pt x="5234" y="19192"/>
                    <a:pt x="5438" y="19427"/>
                    <a:pt x="5689" y="19338"/>
                  </a:cubicBezTo>
                  <a:cubicBezTo>
                    <a:pt x="5778" y="19306"/>
                    <a:pt x="5891" y="19184"/>
                    <a:pt x="5971" y="19057"/>
                  </a:cubicBezTo>
                  <a:cubicBezTo>
                    <a:pt x="5973" y="19055"/>
                    <a:pt x="5974" y="19053"/>
                    <a:pt x="5975" y="19050"/>
                  </a:cubicBezTo>
                  <a:cubicBezTo>
                    <a:pt x="5977" y="19047"/>
                    <a:pt x="5978" y="19045"/>
                    <a:pt x="5980" y="19042"/>
                  </a:cubicBezTo>
                  <a:cubicBezTo>
                    <a:pt x="6058" y="18916"/>
                    <a:pt x="6103" y="18789"/>
                    <a:pt x="6059" y="18749"/>
                  </a:cubicBezTo>
                  <a:cubicBezTo>
                    <a:pt x="6026" y="18719"/>
                    <a:pt x="6051" y="18693"/>
                    <a:pt x="6115" y="18693"/>
                  </a:cubicBezTo>
                  <a:cubicBezTo>
                    <a:pt x="6178" y="18693"/>
                    <a:pt x="6204" y="18655"/>
                    <a:pt x="6172" y="18607"/>
                  </a:cubicBezTo>
                  <a:cubicBezTo>
                    <a:pt x="6140" y="18559"/>
                    <a:pt x="6158" y="18521"/>
                    <a:pt x="6213" y="18521"/>
                  </a:cubicBezTo>
                  <a:cubicBezTo>
                    <a:pt x="6365" y="18521"/>
                    <a:pt x="6333" y="18752"/>
                    <a:pt x="6125" y="19151"/>
                  </a:cubicBezTo>
                  <a:cubicBezTo>
                    <a:pt x="6054" y="19286"/>
                    <a:pt x="6011" y="19415"/>
                    <a:pt x="6003" y="19499"/>
                  </a:cubicBezTo>
                  <a:cubicBezTo>
                    <a:pt x="6007" y="19546"/>
                    <a:pt x="6022" y="19575"/>
                    <a:pt x="6067" y="19604"/>
                  </a:cubicBezTo>
                  <a:cubicBezTo>
                    <a:pt x="6090" y="19619"/>
                    <a:pt x="6113" y="19628"/>
                    <a:pt x="6136" y="19632"/>
                  </a:cubicBezTo>
                  <a:cubicBezTo>
                    <a:pt x="6136" y="19632"/>
                    <a:pt x="6137" y="19632"/>
                    <a:pt x="6137" y="19632"/>
                  </a:cubicBezTo>
                  <a:cubicBezTo>
                    <a:pt x="6184" y="19629"/>
                    <a:pt x="6232" y="19603"/>
                    <a:pt x="6280" y="19557"/>
                  </a:cubicBezTo>
                  <a:cubicBezTo>
                    <a:pt x="6282" y="19552"/>
                    <a:pt x="6288" y="19549"/>
                    <a:pt x="6289" y="19543"/>
                  </a:cubicBezTo>
                  <a:cubicBezTo>
                    <a:pt x="6298" y="19509"/>
                    <a:pt x="6338" y="19416"/>
                    <a:pt x="6379" y="19337"/>
                  </a:cubicBezTo>
                  <a:cubicBezTo>
                    <a:pt x="6419" y="19258"/>
                    <a:pt x="6453" y="19176"/>
                    <a:pt x="6453" y="19154"/>
                  </a:cubicBezTo>
                  <a:cubicBezTo>
                    <a:pt x="6453" y="19132"/>
                    <a:pt x="6481" y="19080"/>
                    <a:pt x="6516" y="19038"/>
                  </a:cubicBezTo>
                  <a:cubicBezTo>
                    <a:pt x="6551" y="18995"/>
                    <a:pt x="6579" y="18953"/>
                    <a:pt x="6579" y="18943"/>
                  </a:cubicBezTo>
                  <a:cubicBezTo>
                    <a:pt x="6579" y="18934"/>
                    <a:pt x="6597" y="18891"/>
                    <a:pt x="6619" y="18849"/>
                  </a:cubicBezTo>
                  <a:lnTo>
                    <a:pt x="6658" y="18772"/>
                  </a:lnTo>
                  <a:lnTo>
                    <a:pt x="6665" y="18775"/>
                  </a:lnTo>
                  <a:lnTo>
                    <a:pt x="6691" y="18707"/>
                  </a:lnTo>
                  <a:lnTo>
                    <a:pt x="7252" y="18918"/>
                  </a:lnTo>
                  <a:cubicBezTo>
                    <a:pt x="7560" y="19034"/>
                    <a:pt x="7880" y="19129"/>
                    <a:pt x="7962" y="19129"/>
                  </a:cubicBezTo>
                  <a:cubicBezTo>
                    <a:pt x="8046" y="19129"/>
                    <a:pt x="8072" y="19161"/>
                    <a:pt x="8047" y="19215"/>
                  </a:cubicBezTo>
                  <a:cubicBezTo>
                    <a:pt x="8091" y="19232"/>
                    <a:pt x="8083" y="19257"/>
                    <a:pt x="8025" y="19313"/>
                  </a:cubicBezTo>
                  <a:cubicBezTo>
                    <a:pt x="8003" y="19335"/>
                    <a:pt x="7983" y="19363"/>
                    <a:pt x="7966" y="19389"/>
                  </a:cubicBezTo>
                  <a:cubicBezTo>
                    <a:pt x="7958" y="19411"/>
                    <a:pt x="7949" y="19435"/>
                    <a:pt x="7946" y="19452"/>
                  </a:cubicBezTo>
                  <a:cubicBezTo>
                    <a:pt x="7936" y="19510"/>
                    <a:pt x="7839" y="19674"/>
                    <a:pt x="7729" y="19816"/>
                  </a:cubicBezTo>
                  <a:cubicBezTo>
                    <a:pt x="7689" y="19869"/>
                    <a:pt x="7662" y="19905"/>
                    <a:pt x="7638" y="19939"/>
                  </a:cubicBezTo>
                  <a:cubicBezTo>
                    <a:pt x="7626" y="20001"/>
                    <a:pt x="7625" y="20073"/>
                    <a:pt x="7643" y="20117"/>
                  </a:cubicBezTo>
                  <a:cubicBezTo>
                    <a:pt x="7646" y="20124"/>
                    <a:pt x="7655" y="20131"/>
                    <a:pt x="7659" y="20138"/>
                  </a:cubicBezTo>
                  <a:cubicBezTo>
                    <a:pt x="7677" y="20147"/>
                    <a:pt x="7689" y="20156"/>
                    <a:pt x="7713" y="20167"/>
                  </a:cubicBezTo>
                  <a:cubicBezTo>
                    <a:pt x="7814" y="20218"/>
                    <a:pt x="7959" y="20258"/>
                    <a:pt x="8034" y="20258"/>
                  </a:cubicBezTo>
                  <a:cubicBezTo>
                    <a:pt x="8087" y="20258"/>
                    <a:pt x="8135" y="20296"/>
                    <a:pt x="8171" y="20346"/>
                  </a:cubicBezTo>
                  <a:cubicBezTo>
                    <a:pt x="8234" y="20370"/>
                    <a:pt x="8247" y="20401"/>
                    <a:pt x="8224" y="20459"/>
                  </a:cubicBezTo>
                  <a:cubicBezTo>
                    <a:pt x="8245" y="20537"/>
                    <a:pt x="8237" y="20616"/>
                    <a:pt x="8185" y="20652"/>
                  </a:cubicBezTo>
                  <a:cubicBezTo>
                    <a:pt x="8182" y="20660"/>
                    <a:pt x="8179" y="20668"/>
                    <a:pt x="8175" y="20671"/>
                  </a:cubicBezTo>
                  <a:cubicBezTo>
                    <a:pt x="8163" y="20678"/>
                    <a:pt x="8145" y="20719"/>
                    <a:pt x="8136" y="20761"/>
                  </a:cubicBezTo>
                  <a:cubicBezTo>
                    <a:pt x="8132" y="20781"/>
                    <a:pt x="8123" y="20822"/>
                    <a:pt x="8115" y="20856"/>
                  </a:cubicBezTo>
                  <a:cubicBezTo>
                    <a:pt x="8128" y="20932"/>
                    <a:pt x="8107" y="21040"/>
                    <a:pt x="8068" y="21105"/>
                  </a:cubicBezTo>
                  <a:cubicBezTo>
                    <a:pt x="8055" y="21186"/>
                    <a:pt x="8050" y="21248"/>
                    <a:pt x="8065" y="21296"/>
                  </a:cubicBezTo>
                  <a:cubicBezTo>
                    <a:pt x="8113" y="21369"/>
                    <a:pt x="8207" y="21410"/>
                    <a:pt x="8281" y="21341"/>
                  </a:cubicBezTo>
                  <a:cubicBezTo>
                    <a:pt x="8396" y="21233"/>
                    <a:pt x="8687" y="19930"/>
                    <a:pt x="8618" y="19828"/>
                  </a:cubicBezTo>
                  <a:cubicBezTo>
                    <a:pt x="8589" y="19784"/>
                    <a:pt x="8608" y="19724"/>
                    <a:pt x="8661" y="19694"/>
                  </a:cubicBezTo>
                  <a:cubicBezTo>
                    <a:pt x="8713" y="19664"/>
                    <a:pt x="8757" y="19570"/>
                    <a:pt x="8757" y="19483"/>
                  </a:cubicBezTo>
                  <a:cubicBezTo>
                    <a:pt x="8757" y="19364"/>
                    <a:pt x="8811" y="19336"/>
                    <a:pt x="8987" y="19367"/>
                  </a:cubicBezTo>
                  <a:cubicBezTo>
                    <a:pt x="9198" y="19404"/>
                    <a:pt x="9215" y="19439"/>
                    <a:pt x="9170" y="19768"/>
                  </a:cubicBezTo>
                  <a:cubicBezTo>
                    <a:pt x="9144" y="19966"/>
                    <a:pt x="9105" y="20175"/>
                    <a:pt x="9086" y="20231"/>
                  </a:cubicBezTo>
                  <a:cubicBezTo>
                    <a:pt x="9066" y="20287"/>
                    <a:pt x="9105" y="20376"/>
                    <a:pt x="9173" y="20428"/>
                  </a:cubicBezTo>
                  <a:cubicBezTo>
                    <a:pt x="9350" y="20564"/>
                    <a:pt x="9543" y="20319"/>
                    <a:pt x="9484" y="20033"/>
                  </a:cubicBezTo>
                  <a:cubicBezTo>
                    <a:pt x="9421" y="19725"/>
                    <a:pt x="9602" y="19421"/>
                    <a:pt x="9827" y="19461"/>
                  </a:cubicBezTo>
                  <a:cubicBezTo>
                    <a:pt x="9992" y="19491"/>
                    <a:pt x="10000" y="19560"/>
                    <a:pt x="9949" y="20482"/>
                  </a:cubicBezTo>
                  <a:cubicBezTo>
                    <a:pt x="9900" y="21353"/>
                    <a:pt x="9912" y="21482"/>
                    <a:pt x="10052" y="21554"/>
                  </a:cubicBezTo>
                  <a:cubicBezTo>
                    <a:pt x="10114" y="21586"/>
                    <a:pt x="10169" y="21599"/>
                    <a:pt x="10217" y="21597"/>
                  </a:cubicBezTo>
                  <a:cubicBezTo>
                    <a:pt x="10358" y="21590"/>
                    <a:pt x="10424" y="21440"/>
                    <a:pt x="10355" y="21217"/>
                  </a:cubicBezTo>
                  <a:cubicBezTo>
                    <a:pt x="10312" y="21079"/>
                    <a:pt x="10296" y="20949"/>
                    <a:pt x="10319" y="20929"/>
                  </a:cubicBezTo>
                  <a:cubicBezTo>
                    <a:pt x="10341" y="20908"/>
                    <a:pt x="10362" y="20573"/>
                    <a:pt x="10365" y="20184"/>
                  </a:cubicBezTo>
                  <a:lnTo>
                    <a:pt x="10370" y="19476"/>
                  </a:lnTo>
                  <a:lnTo>
                    <a:pt x="10727" y="19476"/>
                  </a:lnTo>
                  <a:cubicBezTo>
                    <a:pt x="11058" y="19476"/>
                    <a:pt x="11090" y="19498"/>
                    <a:pt x="11141" y="19759"/>
                  </a:cubicBezTo>
                  <a:cubicBezTo>
                    <a:pt x="11171" y="19914"/>
                    <a:pt x="11193" y="20345"/>
                    <a:pt x="11192" y="20716"/>
                  </a:cubicBezTo>
                  <a:cubicBezTo>
                    <a:pt x="11191" y="21086"/>
                    <a:pt x="11216" y="21428"/>
                    <a:pt x="11248" y="21476"/>
                  </a:cubicBezTo>
                  <a:cubicBezTo>
                    <a:pt x="11320" y="21583"/>
                    <a:pt x="11642" y="21591"/>
                    <a:pt x="11711" y="21486"/>
                  </a:cubicBezTo>
                  <a:cubicBezTo>
                    <a:pt x="11775" y="21391"/>
                    <a:pt x="11597" y="20445"/>
                    <a:pt x="11476" y="20237"/>
                  </a:cubicBezTo>
                  <a:cubicBezTo>
                    <a:pt x="11428" y="20153"/>
                    <a:pt x="11420" y="20085"/>
                    <a:pt x="11461" y="20085"/>
                  </a:cubicBezTo>
                  <a:cubicBezTo>
                    <a:pt x="11502" y="20085"/>
                    <a:pt x="11519" y="19928"/>
                    <a:pt x="11500" y="19737"/>
                  </a:cubicBezTo>
                  <a:cubicBezTo>
                    <a:pt x="11464" y="19391"/>
                    <a:pt x="11464" y="19390"/>
                    <a:pt x="11791" y="19390"/>
                  </a:cubicBezTo>
                  <a:cubicBezTo>
                    <a:pt x="12154" y="19390"/>
                    <a:pt x="12173" y="19420"/>
                    <a:pt x="12287" y="20215"/>
                  </a:cubicBezTo>
                  <a:cubicBezTo>
                    <a:pt x="12321" y="20454"/>
                    <a:pt x="12376" y="20670"/>
                    <a:pt x="12409" y="20694"/>
                  </a:cubicBezTo>
                  <a:cubicBezTo>
                    <a:pt x="12442" y="20718"/>
                    <a:pt x="12470" y="20874"/>
                    <a:pt x="12470" y="21042"/>
                  </a:cubicBezTo>
                  <a:cubicBezTo>
                    <a:pt x="12470" y="21308"/>
                    <a:pt x="12498" y="21346"/>
                    <a:pt x="12704" y="21346"/>
                  </a:cubicBezTo>
                  <a:cubicBezTo>
                    <a:pt x="12880" y="21346"/>
                    <a:pt x="12937" y="21302"/>
                    <a:pt x="12930" y="21172"/>
                  </a:cubicBezTo>
                  <a:cubicBezTo>
                    <a:pt x="12917" y="20957"/>
                    <a:pt x="12585" y="19796"/>
                    <a:pt x="12519" y="19737"/>
                  </a:cubicBezTo>
                  <a:cubicBezTo>
                    <a:pt x="12395" y="19626"/>
                    <a:pt x="12469" y="19301"/>
                    <a:pt x="12627" y="19260"/>
                  </a:cubicBezTo>
                  <a:cubicBezTo>
                    <a:pt x="12721" y="19235"/>
                    <a:pt x="12888" y="19191"/>
                    <a:pt x="12998" y="19162"/>
                  </a:cubicBezTo>
                  <a:cubicBezTo>
                    <a:pt x="13112" y="19132"/>
                    <a:pt x="13175" y="19144"/>
                    <a:pt x="13144" y="19191"/>
                  </a:cubicBezTo>
                  <a:cubicBezTo>
                    <a:pt x="13114" y="19236"/>
                    <a:pt x="13145" y="19446"/>
                    <a:pt x="13212" y="19657"/>
                  </a:cubicBezTo>
                  <a:cubicBezTo>
                    <a:pt x="13280" y="19869"/>
                    <a:pt x="13343" y="20271"/>
                    <a:pt x="13352" y="20553"/>
                  </a:cubicBezTo>
                  <a:cubicBezTo>
                    <a:pt x="13372" y="21186"/>
                    <a:pt x="13410" y="21245"/>
                    <a:pt x="13755" y="21181"/>
                  </a:cubicBezTo>
                  <a:cubicBezTo>
                    <a:pt x="14271" y="21086"/>
                    <a:pt x="14328" y="20939"/>
                    <a:pt x="14022" y="20492"/>
                  </a:cubicBezTo>
                  <a:cubicBezTo>
                    <a:pt x="14001" y="20461"/>
                    <a:pt x="13990" y="20442"/>
                    <a:pt x="13972" y="20415"/>
                  </a:cubicBezTo>
                  <a:cubicBezTo>
                    <a:pt x="13954" y="20395"/>
                    <a:pt x="13936" y="20374"/>
                    <a:pt x="13936" y="20368"/>
                  </a:cubicBezTo>
                  <a:cubicBezTo>
                    <a:pt x="13936" y="20360"/>
                    <a:pt x="13909" y="20320"/>
                    <a:pt x="13876" y="20279"/>
                  </a:cubicBezTo>
                  <a:cubicBezTo>
                    <a:pt x="13838" y="20231"/>
                    <a:pt x="13821" y="20193"/>
                    <a:pt x="13826" y="20152"/>
                  </a:cubicBezTo>
                  <a:cubicBezTo>
                    <a:pt x="13806" y="20080"/>
                    <a:pt x="13827" y="20039"/>
                    <a:pt x="13881" y="19997"/>
                  </a:cubicBezTo>
                  <a:cubicBezTo>
                    <a:pt x="13992" y="19912"/>
                    <a:pt x="13983" y="19830"/>
                    <a:pt x="13828" y="19466"/>
                  </a:cubicBezTo>
                  <a:cubicBezTo>
                    <a:pt x="13727" y="19229"/>
                    <a:pt x="13645" y="19021"/>
                    <a:pt x="13645" y="19003"/>
                  </a:cubicBezTo>
                  <a:cubicBezTo>
                    <a:pt x="13645" y="18986"/>
                    <a:pt x="13782" y="18927"/>
                    <a:pt x="13950" y="18873"/>
                  </a:cubicBezTo>
                  <a:cubicBezTo>
                    <a:pt x="14211" y="18789"/>
                    <a:pt x="14271" y="18798"/>
                    <a:pt x="14370" y="18931"/>
                  </a:cubicBezTo>
                  <a:cubicBezTo>
                    <a:pt x="14433" y="19016"/>
                    <a:pt x="14520" y="19125"/>
                    <a:pt x="14564" y="19172"/>
                  </a:cubicBezTo>
                  <a:cubicBezTo>
                    <a:pt x="14655" y="19273"/>
                    <a:pt x="14663" y="19298"/>
                    <a:pt x="14740" y="19650"/>
                  </a:cubicBezTo>
                  <a:cubicBezTo>
                    <a:pt x="14771" y="19794"/>
                    <a:pt x="14831" y="19911"/>
                    <a:pt x="14873" y="19911"/>
                  </a:cubicBezTo>
                  <a:cubicBezTo>
                    <a:pt x="14906" y="19911"/>
                    <a:pt x="14969" y="20000"/>
                    <a:pt x="15026" y="20120"/>
                  </a:cubicBezTo>
                  <a:cubicBezTo>
                    <a:pt x="15067" y="20155"/>
                    <a:pt x="15106" y="20182"/>
                    <a:pt x="15133" y="20192"/>
                  </a:cubicBezTo>
                  <a:cubicBezTo>
                    <a:pt x="15182" y="20209"/>
                    <a:pt x="15207" y="20204"/>
                    <a:pt x="15250" y="20166"/>
                  </a:cubicBezTo>
                  <a:cubicBezTo>
                    <a:pt x="15268" y="20151"/>
                    <a:pt x="15279" y="20134"/>
                    <a:pt x="15285" y="20118"/>
                  </a:cubicBezTo>
                  <a:cubicBezTo>
                    <a:pt x="15273" y="20098"/>
                    <a:pt x="15272" y="20085"/>
                    <a:pt x="15285" y="20085"/>
                  </a:cubicBezTo>
                  <a:cubicBezTo>
                    <a:pt x="15287" y="20085"/>
                    <a:pt x="15288" y="20082"/>
                    <a:pt x="15289" y="20081"/>
                  </a:cubicBezTo>
                  <a:cubicBezTo>
                    <a:pt x="15289" y="20081"/>
                    <a:pt x="15289" y="20080"/>
                    <a:pt x="15289" y="20080"/>
                  </a:cubicBezTo>
                  <a:cubicBezTo>
                    <a:pt x="15285" y="20071"/>
                    <a:pt x="15272" y="20001"/>
                    <a:pt x="15268" y="19985"/>
                  </a:cubicBezTo>
                  <a:cubicBezTo>
                    <a:pt x="15242" y="19920"/>
                    <a:pt x="15199" y="19830"/>
                    <a:pt x="15143" y="19728"/>
                  </a:cubicBezTo>
                  <a:cubicBezTo>
                    <a:pt x="15035" y="19531"/>
                    <a:pt x="14929" y="19288"/>
                    <a:pt x="14909" y="19190"/>
                  </a:cubicBezTo>
                  <a:cubicBezTo>
                    <a:pt x="14888" y="19091"/>
                    <a:pt x="14836" y="18988"/>
                    <a:pt x="14792" y="18960"/>
                  </a:cubicBezTo>
                  <a:cubicBezTo>
                    <a:pt x="14748" y="18933"/>
                    <a:pt x="14684" y="18844"/>
                    <a:pt x="14651" y="18760"/>
                  </a:cubicBezTo>
                  <a:cubicBezTo>
                    <a:pt x="14605" y="18645"/>
                    <a:pt x="14679" y="18567"/>
                    <a:pt x="14955" y="18436"/>
                  </a:cubicBezTo>
                  <a:lnTo>
                    <a:pt x="15320" y="18264"/>
                  </a:lnTo>
                  <a:lnTo>
                    <a:pt x="15493" y="18653"/>
                  </a:lnTo>
                  <a:cubicBezTo>
                    <a:pt x="15588" y="18867"/>
                    <a:pt x="15697" y="19041"/>
                    <a:pt x="15736" y="19041"/>
                  </a:cubicBezTo>
                  <a:cubicBezTo>
                    <a:pt x="15775" y="19041"/>
                    <a:pt x="15807" y="19103"/>
                    <a:pt x="15807" y="19178"/>
                  </a:cubicBezTo>
                  <a:cubicBezTo>
                    <a:pt x="15807" y="19280"/>
                    <a:pt x="16141" y="19904"/>
                    <a:pt x="16322" y="20141"/>
                  </a:cubicBezTo>
                  <a:cubicBezTo>
                    <a:pt x="16351" y="20145"/>
                    <a:pt x="16380" y="20144"/>
                    <a:pt x="16410" y="20140"/>
                  </a:cubicBezTo>
                  <a:cubicBezTo>
                    <a:pt x="16586" y="20061"/>
                    <a:pt x="17021" y="19765"/>
                    <a:pt x="17166" y="19624"/>
                  </a:cubicBezTo>
                  <a:cubicBezTo>
                    <a:pt x="17180" y="19581"/>
                    <a:pt x="17183" y="19533"/>
                    <a:pt x="17172" y="19482"/>
                  </a:cubicBezTo>
                  <a:cubicBezTo>
                    <a:pt x="17092" y="19367"/>
                    <a:pt x="16910" y="19158"/>
                    <a:pt x="16740" y="18977"/>
                  </a:cubicBezTo>
                  <a:cubicBezTo>
                    <a:pt x="16714" y="18956"/>
                    <a:pt x="16686" y="18933"/>
                    <a:pt x="16674" y="18929"/>
                  </a:cubicBezTo>
                  <a:cubicBezTo>
                    <a:pt x="16643" y="18918"/>
                    <a:pt x="16595" y="18869"/>
                    <a:pt x="16568" y="18820"/>
                  </a:cubicBezTo>
                  <a:cubicBezTo>
                    <a:pt x="16561" y="18806"/>
                    <a:pt x="16546" y="18788"/>
                    <a:pt x="16535" y="18772"/>
                  </a:cubicBezTo>
                  <a:cubicBezTo>
                    <a:pt x="16506" y="18746"/>
                    <a:pt x="16468" y="18707"/>
                    <a:pt x="16449" y="18693"/>
                  </a:cubicBezTo>
                  <a:cubicBezTo>
                    <a:pt x="16426" y="18678"/>
                    <a:pt x="16404" y="18638"/>
                    <a:pt x="16384" y="18594"/>
                  </a:cubicBezTo>
                  <a:cubicBezTo>
                    <a:pt x="16344" y="18551"/>
                    <a:pt x="16301" y="18504"/>
                    <a:pt x="16273" y="18465"/>
                  </a:cubicBezTo>
                  <a:cubicBezTo>
                    <a:pt x="16181" y="18336"/>
                    <a:pt x="16138" y="18282"/>
                    <a:pt x="16081" y="18217"/>
                  </a:cubicBezTo>
                  <a:cubicBezTo>
                    <a:pt x="15858" y="18040"/>
                    <a:pt x="15890" y="17909"/>
                    <a:pt x="16182" y="17855"/>
                  </a:cubicBezTo>
                  <a:cubicBezTo>
                    <a:pt x="16338" y="17826"/>
                    <a:pt x="16465" y="17779"/>
                    <a:pt x="16465" y="17749"/>
                  </a:cubicBezTo>
                  <a:cubicBezTo>
                    <a:pt x="16465" y="17719"/>
                    <a:pt x="16602" y="17685"/>
                    <a:pt x="16770" y="17674"/>
                  </a:cubicBezTo>
                  <a:cubicBezTo>
                    <a:pt x="16938" y="17663"/>
                    <a:pt x="17086" y="17621"/>
                    <a:pt x="17101" y="17578"/>
                  </a:cubicBezTo>
                  <a:cubicBezTo>
                    <a:pt x="17148" y="17449"/>
                    <a:pt x="17821" y="17561"/>
                    <a:pt x="17946" y="17719"/>
                  </a:cubicBezTo>
                  <a:cubicBezTo>
                    <a:pt x="18011" y="17801"/>
                    <a:pt x="18150" y="17967"/>
                    <a:pt x="18256" y="18088"/>
                  </a:cubicBezTo>
                  <a:cubicBezTo>
                    <a:pt x="18362" y="18208"/>
                    <a:pt x="18487" y="18364"/>
                    <a:pt x="18534" y="18434"/>
                  </a:cubicBezTo>
                  <a:cubicBezTo>
                    <a:pt x="18604" y="18539"/>
                    <a:pt x="18690" y="18498"/>
                    <a:pt x="19006" y="18215"/>
                  </a:cubicBezTo>
                  <a:cubicBezTo>
                    <a:pt x="19657" y="17632"/>
                    <a:pt x="19656" y="17619"/>
                    <a:pt x="18910" y="17243"/>
                  </a:cubicBezTo>
                  <a:cubicBezTo>
                    <a:pt x="18548" y="17061"/>
                    <a:pt x="18253" y="16863"/>
                    <a:pt x="18252" y="16803"/>
                  </a:cubicBezTo>
                  <a:cubicBezTo>
                    <a:pt x="18251" y="16643"/>
                    <a:pt x="18901" y="16663"/>
                    <a:pt x="18969" y="16825"/>
                  </a:cubicBezTo>
                  <a:cubicBezTo>
                    <a:pt x="18998" y="16897"/>
                    <a:pt x="19068" y="16955"/>
                    <a:pt x="19124" y="16955"/>
                  </a:cubicBezTo>
                  <a:cubicBezTo>
                    <a:pt x="19181" y="16955"/>
                    <a:pt x="19339" y="17054"/>
                    <a:pt x="19474" y="17174"/>
                  </a:cubicBezTo>
                  <a:lnTo>
                    <a:pt x="19720" y="17392"/>
                  </a:lnTo>
                  <a:lnTo>
                    <a:pt x="19910" y="17196"/>
                  </a:lnTo>
                  <a:cubicBezTo>
                    <a:pt x="20015" y="17088"/>
                    <a:pt x="20194" y="16854"/>
                    <a:pt x="20309" y="16677"/>
                  </a:cubicBezTo>
                  <a:lnTo>
                    <a:pt x="20456" y="16449"/>
                  </a:lnTo>
                  <a:cubicBezTo>
                    <a:pt x="20456" y="16446"/>
                    <a:pt x="20460" y="16442"/>
                    <a:pt x="20460" y="16439"/>
                  </a:cubicBezTo>
                  <a:cubicBezTo>
                    <a:pt x="20460" y="16392"/>
                    <a:pt x="20406" y="16324"/>
                    <a:pt x="20347" y="16275"/>
                  </a:cubicBezTo>
                  <a:lnTo>
                    <a:pt x="20222" y="16215"/>
                  </a:lnTo>
                  <a:cubicBezTo>
                    <a:pt x="20200" y="16212"/>
                    <a:pt x="20183" y="16205"/>
                    <a:pt x="20182" y="16195"/>
                  </a:cubicBezTo>
                  <a:lnTo>
                    <a:pt x="20097" y="16155"/>
                  </a:lnTo>
                  <a:cubicBezTo>
                    <a:pt x="20083" y="16149"/>
                    <a:pt x="20070" y="16143"/>
                    <a:pt x="20052" y="16134"/>
                  </a:cubicBezTo>
                  <a:lnTo>
                    <a:pt x="20019" y="16118"/>
                  </a:lnTo>
                  <a:cubicBezTo>
                    <a:pt x="19744" y="15988"/>
                    <a:pt x="19344" y="15798"/>
                    <a:pt x="19130" y="15697"/>
                  </a:cubicBezTo>
                  <a:lnTo>
                    <a:pt x="18869" y="15571"/>
                  </a:lnTo>
                  <a:cubicBezTo>
                    <a:pt x="18824" y="15562"/>
                    <a:pt x="18783" y="15548"/>
                    <a:pt x="18775" y="15537"/>
                  </a:cubicBezTo>
                  <a:cubicBezTo>
                    <a:pt x="18775" y="15536"/>
                    <a:pt x="18779" y="15531"/>
                    <a:pt x="18779" y="15530"/>
                  </a:cubicBezTo>
                  <a:lnTo>
                    <a:pt x="18742" y="15511"/>
                  </a:lnTo>
                  <a:lnTo>
                    <a:pt x="19317" y="14961"/>
                  </a:lnTo>
                  <a:cubicBezTo>
                    <a:pt x="19782" y="14516"/>
                    <a:pt x="19947" y="14411"/>
                    <a:pt x="20174" y="14417"/>
                  </a:cubicBezTo>
                  <a:cubicBezTo>
                    <a:pt x="20306" y="14421"/>
                    <a:pt x="20424" y="14454"/>
                    <a:pt x="20468" y="14495"/>
                  </a:cubicBezTo>
                  <a:cubicBezTo>
                    <a:pt x="20532" y="14512"/>
                    <a:pt x="20601" y="14533"/>
                    <a:pt x="20674" y="14558"/>
                  </a:cubicBezTo>
                  <a:cubicBezTo>
                    <a:pt x="20728" y="14563"/>
                    <a:pt x="20803" y="14583"/>
                    <a:pt x="20884" y="14614"/>
                  </a:cubicBezTo>
                  <a:cubicBezTo>
                    <a:pt x="20909" y="14619"/>
                    <a:pt x="20921" y="14623"/>
                    <a:pt x="20945" y="14628"/>
                  </a:cubicBezTo>
                  <a:cubicBezTo>
                    <a:pt x="21025" y="14642"/>
                    <a:pt x="21097" y="14663"/>
                    <a:pt x="21105" y="14675"/>
                  </a:cubicBezTo>
                  <a:cubicBezTo>
                    <a:pt x="21113" y="14687"/>
                    <a:pt x="21164" y="14697"/>
                    <a:pt x="21218" y="14697"/>
                  </a:cubicBezTo>
                  <a:cubicBezTo>
                    <a:pt x="21274" y="14697"/>
                    <a:pt x="21315" y="14681"/>
                    <a:pt x="21360" y="14653"/>
                  </a:cubicBezTo>
                  <a:cubicBezTo>
                    <a:pt x="21364" y="14628"/>
                    <a:pt x="21364" y="14600"/>
                    <a:pt x="21356" y="14565"/>
                  </a:cubicBezTo>
                  <a:cubicBezTo>
                    <a:pt x="21351" y="14538"/>
                    <a:pt x="21409" y="14457"/>
                    <a:pt x="21486" y="14386"/>
                  </a:cubicBezTo>
                  <a:cubicBezTo>
                    <a:pt x="21556" y="14321"/>
                    <a:pt x="21591" y="14261"/>
                    <a:pt x="21596" y="14207"/>
                  </a:cubicBezTo>
                  <a:cubicBezTo>
                    <a:pt x="21597" y="14190"/>
                    <a:pt x="21595" y="14172"/>
                    <a:pt x="21589" y="14156"/>
                  </a:cubicBezTo>
                  <a:cubicBezTo>
                    <a:pt x="21586" y="14150"/>
                    <a:pt x="21584" y="14147"/>
                    <a:pt x="21579" y="14140"/>
                  </a:cubicBezTo>
                  <a:cubicBezTo>
                    <a:pt x="21539" y="14075"/>
                    <a:pt x="21510" y="14055"/>
                    <a:pt x="21442" y="14050"/>
                  </a:cubicBezTo>
                  <a:cubicBezTo>
                    <a:pt x="21355" y="14042"/>
                    <a:pt x="21239" y="14010"/>
                    <a:pt x="21160" y="13978"/>
                  </a:cubicBezTo>
                  <a:cubicBezTo>
                    <a:pt x="21110" y="13976"/>
                    <a:pt x="21058" y="13975"/>
                    <a:pt x="21000" y="13977"/>
                  </a:cubicBezTo>
                  <a:cubicBezTo>
                    <a:pt x="20936" y="13979"/>
                    <a:pt x="20883" y="13949"/>
                    <a:pt x="20883" y="13910"/>
                  </a:cubicBezTo>
                  <a:cubicBezTo>
                    <a:pt x="20883" y="13908"/>
                    <a:pt x="20878" y="13905"/>
                    <a:pt x="20877" y="13902"/>
                  </a:cubicBezTo>
                  <a:cubicBezTo>
                    <a:pt x="20837" y="13894"/>
                    <a:pt x="20804" y="13884"/>
                    <a:pt x="20798" y="13876"/>
                  </a:cubicBezTo>
                  <a:cubicBezTo>
                    <a:pt x="20791" y="13864"/>
                    <a:pt x="20745" y="13855"/>
                    <a:pt x="20696" y="13855"/>
                  </a:cubicBezTo>
                  <a:cubicBezTo>
                    <a:pt x="20648" y="13855"/>
                    <a:pt x="20579" y="13838"/>
                    <a:pt x="20543" y="13816"/>
                  </a:cubicBezTo>
                  <a:cubicBezTo>
                    <a:pt x="20507" y="13794"/>
                    <a:pt x="20456" y="13773"/>
                    <a:pt x="20428" y="13769"/>
                  </a:cubicBezTo>
                  <a:cubicBezTo>
                    <a:pt x="20367" y="13760"/>
                    <a:pt x="20029" y="13595"/>
                    <a:pt x="20029" y="13574"/>
                  </a:cubicBezTo>
                  <a:cubicBezTo>
                    <a:pt x="20029" y="13566"/>
                    <a:pt x="19975" y="13534"/>
                    <a:pt x="19909" y="13504"/>
                  </a:cubicBezTo>
                  <a:cubicBezTo>
                    <a:pt x="19843" y="13474"/>
                    <a:pt x="19771" y="13435"/>
                    <a:pt x="19748" y="13417"/>
                  </a:cubicBezTo>
                  <a:cubicBezTo>
                    <a:pt x="19726" y="13400"/>
                    <a:pt x="19631" y="13349"/>
                    <a:pt x="19537" y="13305"/>
                  </a:cubicBezTo>
                  <a:cubicBezTo>
                    <a:pt x="19334" y="13209"/>
                    <a:pt x="19179" y="13197"/>
                    <a:pt x="19107" y="13271"/>
                  </a:cubicBezTo>
                  <a:cubicBezTo>
                    <a:pt x="19058" y="13321"/>
                    <a:pt x="18981" y="13333"/>
                    <a:pt x="18955" y="13294"/>
                  </a:cubicBezTo>
                  <a:cubicBezTo>
                    <a:pt x="18946" y="13281"/>
                    <a:pt x="18906" y="13271"/>
                    <a:pt x="18866" y="13271"/>
                  </a:cubicBezTo>
                  <a:cubicBezTo>
                    <a:pt x="18826" y="13271"/>
                    <a:pt x="18787" y="13260"/>
                    <a:pt x="18778" y="13247"/>
                  </a:cubicBezTo>
                  <a:cubicBezTo>
                    <a:pt x="18769" y="13234"/>
                    <a:pt x="18706" y="13224"/>
                    <a:pt x="18637" y="13224"/>
                  </a:cubicBezTo>
                  <a:cubicBezTo>
                    <a:pt x="18568" y="13224"/>
                    <a:pt x="18513" y="13214"/>
                    <a:pt x="18513" y="13201"/>
                  </a:cubicBezTo>
                  <a:cubicBezTo>
                    <a:pt x="18513" y="13188"/>
                    <a:pt x="18504" y="13179"/>
                    <a:pt x="18494" y="13182"/>
                  </a:cubicBezTo>
                  <a:cubicBezTo>
                    <a:pt x="18474" y="13188"/>
                    <a:pt x="18328" y="13142"/>
                    <a:pt x="18254" y="13105"/>
                  </a:cubicBezTo>
                  <a:cubicBezTo>
                    <a:pt x="18229" y="13094"/>
                    <a:pt x="18178" y="13083"/>
                    <a:pt x="18138" y="13083"/>
                  </a:cubicBezTo>
                  <a:cubicBezTo>
                    <a:pt x="17970" y="13083"/>
                    <a:pt x="17830" y="12977"/>
                    <a:pt x="17830" y="12850"/>
                  </a:cubicBezTo>
                  <a:cubicBezTo>
                    <a:pt x="17830" y="12826"/>
                    <a:pt x="17820" y="12800"/>
                    <a:pt x="17808" y="12793"/>
                  </a:cubicBezTo>
                  <a:cubicBezTo>
                    <a:pt x="17786" y="12781"/>
                    <a:pt x="17744" y="12646"/>
                    <a:pt x="17750" y="12611"/>
                  </a:cubicBezTo>
                  <a:cubicBezTo>
                    <a:pt x="17752" y="12602"/>
                    <a:pt x="17755" y="12521"/>
                    <a:pt x="17758" y="12432"/>
                  </a:cubicBezTo>
                  <a:cubicBezTo>
                    <a:pt x="17762" y="12269"/>
                    <a:pt x="17762" y="12267"/>
                    <a:pt x="17657" y="12172"/>
                  </a:cubicBezTo>
                  <a:cubicBezTo>
                    <a:pt x="17599" y="12120"/>
                    <a:pt x="17552" y="12062"/>
                    <a:pt x="17552" y="12042"/>
                  </a:cubicBezTo>
                  <a:cubicBezTo>
                    <a:pt x="17552" y="12038"/>
                    <a:pt x="17548" y="12032"/>
                    <a:pt x="17547" y="12027"/>
                  </a:cubicBezTo>
                  <a:cubicBezTo>
                    <a:pt x="17481" y="11963"/>
                    <a:pt x="17470" y="11919"/>
                    <a:pt x="17496" y="11879"/>
                  </a:cubicBezTo>
                  <a:cubicBezTo>
                    <a:pt x="17488" y="11857"/>
                    <a:pt x="17482" y="11844"/>
                    <a:pt x="17475" y="11821"/>
                  </a:cubicBezTo>
                  <a:cubicBezTo>
                    <a:pt x="17444" y="11713"/>
                    <a:pt x="17411" y="11630"/>
                    <a:pt x="17372" y="11559"/>
                  </a:cubicBezTo>
                  <a:cubicBezTo>
                    <a:pt x="17359" y="11536"/>
                    <a:pt x="17349" y="11498"/>
                    <a:pt x="17349" y="11475"/>
                  </a:cubicBezTo>
                  <a:cubicBezTo>
                    <a:pt x="17349" y="11451"/>
                    <a:pt x="17340" y="11422"/>
                    <a:pt x="17327" y="11410"/>
                  </a:cubicBezTo>
                  <a:cubicBezTo>
                    <a:pt x="17314" y="11398"/>
                    <a:pt x="17297" y="11347"/>
                    <a:pt x="17288" y="11296"/>
                  </a:cubicBezTo>
                  <a:cubicBezTo>
                    <a:pt x="17282" y="11257"/>
                    <a:pt x="17265" y="11208"/>
                    <a:pt x="17248" y="11168"/>
                  </a:cubicBezTo>
                  <a:cubicBezTo>
                    <a:pt x="17232" y="11147"/>
                    <a:pt x="17216" y="11131"/>
                    <a:pt x="17201" y="11131"/>
                  </a:cubicBezTo>
                  <a:cubicBezTo>
                    <a:pt x="17152" y="11131"/>
                    <a:pt x="17134" y="11099"/>
                    <a:pt x="17161" y="11059"/>
                  </a:cubicBezTo>
                  <a:cubicBezTo>
                    <a:pt x="17178" y="11034"/>
                    <a:pt x="17143" y="10873"/>
                    <a:pt x="17094" y="10682"/>
                  </a:cubicBezTo>
                  <a:cubicBezTo>
                    <a:pt x="17081" y="10672"/>
                    <a:pt x="17071" y="10645"/>
                    <a:pt x="17071" y="10617"/>
                  </a:cubicBezTo>
                  <a:cubicBezTo>
                    <a:pt x="17071" y="10586"/>
                    <a:pt x="17061" y="10555"/>
                    <a:pt x="17049" y="10549"/>
                  </a:cubicBezTo>
                  <a:cubicBezTo>
                    <a:pt x="17037" y="10542"/>
                    <a:pt x="17020" y="10491"/>
                    <a:pt x="17010" y="10437"/>
                  </a:cubicBezTo>
                  <a:cubicBezTo>
                    <a:pt x="17001" y="10383"/>
                    <a:pt x="16979" y="10307"/>
                    <a:pt x="16961" y="10268"/>
                  </a:cubicBezTo>
                  <a:cubicBezTo>
                    <a:pt x="16911" y="10160"/>
                    <a:pt x="16879" y="10054"/>
                    <a:pt x="16860" y="9939"/>
                  </a:cubicBezTo>
                  <a:cubicBezTo>
                    <a:pt x="16834" y="9872"/>
                    <a:pt x="16808" y="9796"/>
                    <a:pt x="16785" y="9747"/>
                  </a:cubicBezTo>
                  <a:cubicBezTo>
                    <a:pt x="16750" y="9672"/>
                    <a:pt x="16710" y="9533"/>
                    <a:pt x="16695" y="9437"/>
                  </a:cubicBezTo>
                  <a:cubicBezTo>
                    <a:pt x="16692" y="9414"/>
                    <a:pt x="16678" y="9372"/>
                    <a:pt x="16669" y="9338"/>
                  </a:cubicBezTo>
                  <a:cubicBezTo>
                    <a:pt x="16667" y="9336"/>
                    <a:pt x="16665" y="9330"/>
                    <a:pt x="16663" y="9329"/>
                  </a:cubicBezTo>
                  <a:cubicBezTo>
                    <a:pt x="16651" y="9322"/>
                    <a:pt x="16642" y="9290"/>
                    <a:pt x="16642" y="9260"/>
                  </a:cubicBezTo>
                  <a:cubicBezTo>
                    <a:pt x="16642" y="9245"/>
                    <a:pt x="16638" y="9231"/>
                    <a:pt x="16634" y="9218"/>
                  </a:cubicBezTo>
                  <a:cubicBezTo>
                    <a:pt x="16634" y="9218"/>
                    <a:pt x="16634" y="9218"/>
                    <a:pt x="16634" y="9217"/>
                  </a:cubicBezTo>
                  <a:cubicBezTo>
                    <a:pt x="16634" y="9217"/>
                    <a:pt x="16634" y="9217"/>
                    <a:pt x="16634" y="9216"/>
                  </a:cubicBezTo>
                  <a:cubicBezTo>
                    <a:pt x="16630" y="9205"/>
                    <a:pt x="16625" y="9195"/>
                    <a:pt x="16619" y="9192"/>
                  </a:cubicBezTo>
                  <a:cubicBezTo>
                    <a:pt x="16607" y="9185"/>
                    <a:pt x="16591" y="9134"/>
                    <a:pt x="16581" y="9077"/>
                  </a:cubicBezTo>
                  <a:cubicBezTo>
                    <a:pt x="16571" y="9052"/>
                    <a:pt x="16562" y="9025"/>
                    <a:pt x="16552" y="9002"/>
                  </a:cubicBezTo>
                  <a:cubicBezTo>
                    <a:pt x="16488" y="8858"/>
                    <a:pt x="16430" y="8702"/>
                    <a:pt x="16422" y="8654"/>
                  </a:cubicBezTo>
                  <a:cubicBezTo>
                    <a:pt x="16409" y="8569"/>
                    <a:pt x="16391" y="8480"/>
                    <a:pt x="16371" y="8395"/>
                  </a:cubicBezTo>
                  <a:cubicBezTo>
                    <a:pt x="16371" y="8394"/>
                    <a:pt x="16370" y="8394"/>
                    <a:pt x="16370" y="8394"/>
                  </a:cubicBezTo>
                  <a:cubicBezTo>
                    <a:pt x="16359" y="8369"/>
                    <a:pt x="16350" y="8349"/>
                    <a:pt x="16338" y="8313"/>
                  </a:cubicBezTo>
                  <a:cubicBezTo>
                    <a:pt x="16319" y="8255"/>
                    <a:pt x="16294" y="8198"/>
                    <a:pt x="16283" y="8185"/>
                  </a:cubicBezTo>
                  <a:cubicBezTo>
                    <a:pt x="16271" y="8173"/>
                    <a:pt x="16262" y="8129"/>
                    <a:pt x="16262" y="8086"/>
                  </a:cubicBezTo>
                  <a:cubicBezTo>
                    <a:pt x="16262" y="8044"/>
                    <a:pt x="16251" y="8009"/>
                    <a:pt x="16237" y="8009"/>
                  </a:cubicBezTo>
                  <a:cubicBezTo>
                    <a:pt x="16223" y="8009"/>
                    <a:pt x="16212" y="7974"/>
                    <a:pt x="16212" y="7931"/>
                  </a:cubicBezTo>
                  <a:cubicBezTo>
                    <a:pt x="16205" y="7922"/>
                    <a:pt x="16199" y="7916"/>
                    <a:pt x="16193" y="7916"/>
                  </a:cubicBezTo>
                  <a:cubicBezTo>
                    <a:pt x="16132" y="7916"/>
                    <a:pt x="16119" y="7857"/>
                    <a:pt x="16085" y="7394"/>
                  </a:cubicBezTo>
                  <a:cubicBezTo>
                    <a:pt x="16079" y="7315"/>
                    <a:pt x="16082" y="7215"/>
                    <a:pt x="16090" y="7110"/>
                  </a:cubicBezTo>
                  <a:cubicBezTo>
                    <a:pt x="16094" y="7020"/>
                    <a:pt x="16101" y="6937"/>
                    <a:pt x="16114" y="6886"/>
                  </a:cubicBezTo>
                  <a:cubicBezTo>
                    <a:pt x="16114" y="6885"/>
                    <a:pt x="16114" y="6883"/>
                    <a:pt x="16115" y="6882"/>
                  </a:cubicBezTo>
                  <a:cubicBezTo>
                    <a:pt x="16117" y="6864"/>
                    <a:pt x="16122" y="6849"/>
                    <a:pt x="16125" y="6831"/>
                  </a:cubicBezTo>
                  <a:cubicBezTo>
                    <a:pt x="16136" y="6778"/>
                    <a:pt x="16148" y="6719"/>
                    <a:pt x="16153" y="6677"/>
                  </a:cubicBezTo>
                  <a:cubicBezTo>
                    <a:pt x="16159" y="6627"/>
                    <a:pt x="16172" y="6584"/>
                    <a:pt x="16183" y="6563"/>
                  </a:cubicBezTo>
                  <a:cubicBezTo>
                    <a:pt x="16191" y="6534"/>
                    <a:pt x="16198" y="6508"/>
                    <a:pt x="16207" y="6483"/>
                  </a:cubicBezTo>
                  <a:cubicBezTo>
                    <a:pt x="16208" y="6472"/>
                    <a:pt x="16212" y="6460"/>
                    <a:pt x="16212" y="6449"/>
                  </a:cubicBezTo>
                  <a:cubicBezTo>
                    <a:pt x="16212" y="6406"/>
                    <a:pt x="16223" y="6373"/>
                    <a:pt x="16237" y="6373"/>
                  </a:cubicBezTo>
                  <a:cubicBezTo>
                    <a:pt x="16242" y="6373"/>
                    <a:pt x="16246" y="6363"/>
                    <a:pt x="16251" y="6355"/>
                  </a:cubicBezTo>
                  <a:cubicBezTo>
                    <a:pt x="16269" y="6289"/>
                    <a:pt x="16268" y="6227"/>
                    <a:pt x="16244" y="6204"/>
                  </a:cubicBezTo>
                  <a:cubicBezTo>
                    <a:pt x="16229" y="6191"/>
                    <a:pt x="16267" y="6131"/>
                    <a:pt x="16338" y="6047"/>
                  </a:cubicBezTo>
                  <a:cubicBezTo>
                    <a:pt x="16374" y="5980"/>
                    <a:pt x="16421" y="5915"/>
                    <a:pt x="16478" y="5858"/>
                  </a:cubicBezTo>
                  <a:cubicBezTo>
                    <a:pt x="16581" y="5755"/>
                    <a:pt x="16708" y="5645"/>
                    <a:pt x="16846" y="5533"/>
                  </a:cubicBezTo>
                  <a:cubicBezTo>
                    <a:pt x="16999" y="5378"/>
                    <a:pt x="17122" y="5241"/>
                    <a:pt x="17122" y="5208"/>
                  </a:cubicBezTo>
                  <a:cubicBezTo>
                    <a:pt x="17122" y="5161"/>
                    <a:pt x="17161" y="5145"/>
                    <a:pt x="17207" y="5171"/>
                  </a:cubicBezTo>
                  <a:cubicBezTo>
                    <a:pt x="17253" y="5198"/>
                    <a:pt x="17453" y="5054"/>
                    <a:pt x="17651" y="4851"/>
                  </a:cubicBezTo>
                  <a:cubicBezTo>
                    <a:pt x="17849" y="4648"/>
                    <a:pt x="18013" y="4501"/>
                    <a:pt x="18016" y="4525"/>
                  </a:cubicBezTo>
                  <a:cubicBezTo>
                    <a:pt x="18018" y="4547"/>
                    <a:pt x="18093" y="4504"/>
                    <a:pt x="18180" y="4446"/>
                  </a:cubicBezTo>
                  <a:cubicBezTo>
                    <a:pt x="18243" y="4385"/>
                    <a:pt x="18312" y="4319"/>
                    <a:pt x="18369" y="4268"/>
                  </a:cubicBezTo>
                  <a:cubicBezTo>
                    <a:pt x="18449" y="4198"/>
                    <a:pt x="18519" y="4131"/>
                    <a:pt x="18615" y="4044"/>
                  </a:cubicBezTo>
                  <a:cubicBezTo>
                    <a:pt x="18677" y="3980"/>
                    <a:pt x="18767" y="3896"/>
                    <a:pt x="18871" y="3808"/>
                  </a:cubicBezTo>
                  <a:cubicBezTo>
                    <a:pt x="18873" y="3806"/>
                    <a:pt x="18874" y="3804"/>
                    <a:pt x="18876" y="3802"/>
                  </a:cubicBezTo>
                  <a:cubicBezTo>
                    <a:pt x="18899" y="3779"/>
                    <a:pt x="18927" y="3753"/>
                    <a:pt x="18940" y="3741"/>
                  </a:cubicBezTo>
                  <a:cubicBezTo>
                    <a:pt x="19016" y="3672"/>
                    <a:pt x="19119" y="3544"/>
                    <a:pt x="19119" y="3519"/>
                  </a:cubicBezTo>
                  <a:cubicBezTo>
                    <a:pt x="19119" y="3505"/>
                    <a:pt x="19104" y="3486"/>
                    <a:pt x="19086" y="3466"/>
                  </a:cubicBezTo>
                  <a:cubicBezTo>
                    <a:pt x="19078" y="3462"/>
                    <a:pt x="19070" y="3459"/>
                    <a:pt x="19061" y="3455"/>
                  </a:cubicBezTo>
                  <a:cubicBezTo>
                    <a:pt x="18950" y="3416"/>
                    <a:pt x="18727" y="3548"/>
                    <a:pt x="18318" y="3894"/>
                  </a:cubicBezTo>
                  <a:cubicBezTo>
                    <a:pt x="17997" y="4166"/>
                    <a:pt x="17656" y="4478"/>
                    <a:pt x="17562" y="4587"/>
                  </a:cubicBezTo>
                  <a:cubicBezTo>
                    <a:pt x="17468" y="4697"/>
                    <a:pt x="17343" y="4787"/>
                    <a:pt x="17284" y="4787"/>
                  </a:cubicBezTo>
                  <a:cubicBezTo>
                    <a:pt x="17226" y="4787"/>
                    <a:pt x="17017" y="4931"/>
                    <a:pt x="16822" y="5107"/>
                  </a:cubicBezTo>
                  <a:cubicBezTo>
                    <a:pt x="16627" y="5283"/>
                    <a:pt x="16444" y="5403"/>
                    <a:pt x="16412" y="5374"/>
                  </a:cubicBezTo>
                  <a:cubicBezTo>
                    <a:pt x="16381" y="5345"/>
                    <a:pt x="16526" y="5163"/>
                    <a:pt x="16736" y="4969"/>
                  </a:cubicBezTo>
                  <a:cubicBezTo>
                    <a:pt x="17054" y="4675"/>
                    <a:pt x="17097" y="4598"/>
                    <a:pt x="16990" y="4506"/>
                  </a:cubicBezTo>
                  <a:cubicBezTo>
                    <a:pt x="16862" y="4395"/>
                    <a:pt x="16944" y="4297"/>
                    <a:pt x="17536" y="3850"/>
                  </a:cubicBezTo>
                  <a:cubicBezTo>
                    <a:pt x="17653" y="3762"/>
                    <a:pt x="17660" y="3699"/>
                    <a:pt x="17576" y="3528"/>
                  </a:cubicBezTo>
                  <a:cubicBezTo>
                    <a:pt x="17483" y="3339"/>
                    <a:pt x="17511" y="3274"/>
                    <a:pt x="17818" y="2960"/>
                  </a:cubicBezTo>
                  <a:cubicBezTo>
                    <a:pt x="18009" y="2764"/>
                    <a:pt x="18099" y="2623"/>
                    <a:pt x="18095" y="2536"/>
                  </a:cubicBezTo>
                  <a:cubicBezTo>
                    <a:pt x="18089" y="2519"/>
                    <a:pt x="18082" y="2501"/>
                    <a:pt x="18067" y="2486"/>
                  </a:cubicBezTo>
                  <a:cubicBezTo>
                    <a:pt x="18044" y="2463"/>
                    <a:pt x="18006" y="2445"/>
                    <a:pt x="17979" y="2444"/>
                  </a:cubicBezTo>
                  <a:cubicBezTo>
                    <a:pt x="17978" y="2444"/>
                    <a:pt x="17976" y="2443"/>
                    <a:pt x="17975" y="2443"/>
                  </a:cubicBezTo>
                  <a:cubicBezTo>
                    <a:pt x="17940" y="2443"/>
                    <a:pt x="17893" y="2459"/>
                    <a:pt x="17854" y="2480"/>
                  </a:cubicBezTo>
                  <a:cubicBezTo>
                    <a:pt x="17834" y="2494"/>
                    <a:pt x="17811" y="2514"/>
                    <a:pt x="17788" y="2535"/>
                  </a:cubicBezTo>
                  <a:cubicBezTo>
                    <a:pt x="17785" y="2539"/>
                    <a:pt x="17779" y="2544"/>
                    <a:pt x="17779" y="2548"/>
                  </a:cubicBezTo>
                  <a:cubicBezTo>
                    <a:pt x="17779" y="2566"/>
                    <a:pt x="17720" y="2640"/>
                    <a:pt x="17647" y="2713"/>
                  </a:cubicBezTo>
                  <a:cubicBezTo>
                    <a:pt x="17574" y="2785"/>
                    <a:pt x="17492" y="2874"/>
                    <a:pt x="17464" y="2908"/>
                  </a:cubicBezTo>
                  <a:cubicBezTo>
                    <a:pt x="17436" y="2943"/>
                    <a:pt x="17387" y="2997"/>
                    <a:pt x="17355" y="3028"/>
                  </a:cubicBezTo>
                  <a:cubicBezTo>
                    <a:pt x="17324" y="3059"/>
                    <a:pt x="17298" y="3092"/>
                    <a:pt x="17298" y="3102"/>
                  </a:cubicBezTo>
                  <a:cubicBezTo>
                    <a:pt x="17298" y="3112"/>
                    <a:pt x="17271" y="3138"/>
                    <a:pt x="17237" y="3158"/>
                  </a:cubicBezTo>
                  <a:cubicBezTo>
                    <a:pt x="17193" y="3185"/>
                    <a:pt x="17163" y="3188"/>
                    <a:pt x="17131" y="3172"/>
                  </a:cubicBezTo>
                  <a:cubicBezTo>
                    <a:pt x="17114" y="3174"/>
                    <a:pt x="17097" y="3174"/>
                    <a:pt x="17083" y="3169"/>
                  </a:cubicBezTo>
                  <a:cubicBezTo>
                    <a:pt x="17076" y="3166"/>
                    <a:pt x="17068" y="3167"/>
                    <a:pt x="17061" y="3166"/>
                  </a:cubicBezTo>
                  <a:cubicBezTo>
                    <a:pt x="17052" y="3168"/>
                    <a:pt x="17044" y="3169"/>
                    <a:pt x="17034" y="3173"/>
                  </a:cubicBezTo>
                  <a:cubicBezTo>
                    <a:pt x="16995" y="3192"/>
                    <a:pt x="16955" y="3220"/>
                    <a:pt x="16926" y="3247"/>
                  </a:cubicBezTo>
                  <a:cubicBezTo>
                    <a:pt x="16914" y="3261"/>
                    <a:pt x="16900" y="3281"/>
                    <a:pt x="16887" y="3299"/>
                  </a:cubicBezTo>
                  <a:cubicBezTo>
                    <a:pt x="16886" y="3303"/>
                    <a:pt x="16881" y="3309"/>
                    <a:pt x="16883" y="3311"/>
                  </a:cubicBezTo>
                  <a:cubicBezTo>
                    <a:pt x="16891" y="3322"/>
                    <a:pt x="16884" y="3332"/>
                    <a:pt x="16870" y="3332"/>
                  </a:cubicBezTo>
                  <a:cubicBezTo>
                    <a:pt x="16867" y="3332"/>
                    <a:pt x="16867" y="3334"/>
                    <a:pt x="16865" y="3334"/>
                  </a:cubicBezTo>
                  <a:cubicBezTo>
                    <a:pt x="16857" y="3345"/>
                    <a:pt x="16849" y="3358"/>
                    <a:pt x="16841" y="3370"/>
                  </a:cubicBezTo>
                  <a:cubicBezTo>
                    <a:pt x="16837" y="3390"/>
                    <a:pt x="16818" y="3425"/>
                    <a:pt x="16792" y="3455"/>
                  </a:cubicBezTo>
                  <a:cubicBezTo>
                    <a:pt x="16774" y="3477"/>
                    <a:pt x="16768" y="3494"/>
                    <a:pt x="16759" y="3512"/>
                  </a:cubicBezTo>
                  <a:cubicBezTo>
                    <a:pt x="16723" y="3578"/>
                    <a:pt x="16686" y="3646"/>
                    <a:pt x="16643" y="3735"/>
                  </a:cubicBezTo>
                  <a:cubicBezTo>
                    <a:pt x="16609" y="3806"/>
                    <a:pt x="16576" y="3870"/>
                    <a:pt x="16542" y="3933"/>
                  </a:cubicBezTo>
                  <a:cubicBezTo>
                    <a:pt x="16519" y="3993"/>
                    <a:pt x="16496" y="4051"/>
                    <a:pt x="16490" y="4057"/>
                  </a:cubicBezTo>
                  <a:cubicBezTo>
                    <a:pt x="16482" y="4063"/>
                    <a:pt x="16448" y="4118"/>
                    <a:pt x="16414" y="4179"/>
                  </a:cubicBezTo>
                  <a:cubicBezTo>
                    <a:pt x="16388" y="4225"/>
                    <a:pt x="16364" y="4252"/>
                    <a:pt x="16341" y="4268"/>
                  </a:cubicBezTo>
                  <a:cubicBezTo>
                    <a:pt x="16306" y="4317"/>
                    <a:pt x="16275" y="4351"/>
                    <a:pt x="16260" y="4351"/>
                  </a:cubicBezTo>
                  <a:cubicBezTo>
                    <a:pt x="16221" y="4351"/>
                    <a:pt x="16217" y="4305"/>
                    <a:pt x="16244" y="4241"/>
                  </a:cubicBezTo>
                  <a:cubicBezTo>
                    <a:pt x="16242" y="4237"/>
                    <a:pt x="16239" y="4237"/>
                    <a:pt x="16237" y="4233"/>
                  </a:cubicBezTo>
                  <a:cubicBezTo>
                    <a:pt x="16201" y="4171"/>
                    <a:pt x="16078" y="4134"/>
                    <a:pt x="15989" y="4160"/>
                  </a:cubicBezTo>
                  <a:cubicBezTo>
                    <a:pt x="15961" y="4168"/>
                    <a:pt x="15872" y="4245"/>
                    <a:pt x="15791" y="4329"/>
                  </a:cubicBezTo>
                  <a:cubicBezTo>
                    <a:pt x="15730" y="4393"/>
                    <a:pt x="15683" y="4436"/>
                    <a:pt x="15644" y="4473"/>
                  </a:cubicBezTo>
                  <a:cubicBezTo>
                    <a:pt x="15551" y="4591"/>
                    <a:pt x="15429" y="4739"/>
                    <a:pt x="15291" y="4897"/>
                  </a:cubicBezTo>
                  <a:cubicBezTo>
                    <a:pt x="15056" y="5167"/>
                    <a:pt x="14929" y="5310"/>
                    <a:pt x="14853" y="5364"/>
                  </a:cubicBezTo>
                  <a:cubicBezTo>
                    <a:pt x="14838" y="5379"/>
                    <a:pt x="14821" y="5386"/>
                    <a:pt x="14806" y="5386"/>
                  </a:cubicBezTo>
                  <a:cubicBezTo>
                    <a:pt x="14760" y="5396"/>
                    <a:pt x="14741" y="5353"/>
                    <a:pt x="14718" y="5269"/>
                  </a:cubicBezTo>
                  <a:cubicBezTo>
                    <a:pt x="14673" y="5103"/>
                    <a:pt x="14739" y="4946"/>
                    <a:pt x="14997" y="4614"/>
                  </a:cubicBezTo>
                  <a:cubicBezTo>
                    <a:pt x="15022" y="4582"/>
                    <a:pt x="15038" y="4558"/>
                    <a:pt x="15061" y="4528"/>
                  </a:cubicBezTo>
                  <a:cubicBezTo>
                    <a:pt x="15064" y="4522"/>
                    <a:pt x="15068" y="4518"/>
                    <a:pt x="15071" y="4513"/>
                  </a:cubicBezTo>
                  <a:cubicBezTo>
                    <a:pt x="15091" y="4474"/>
                    <a:pt x="15151" y="4395"/>
                    <a:pt x="15203" y="4336"/>
                  </a:cubicBezTo>
                  <a:cubicBezTo>
                    <a:pt x="15213" y="4325"/>
                    <a:pt x="15223" y="4310"/>
                    <a:pt x="15233" y="4297"/>
                  </a:cubicBezTo>
                  <a:cubicBezTo>
                    <a:pt x="15234" y="4295"/>
                    <a:pt x="15237" y="4292"/>
                    <a:pt x="15238" y="4290"/>
                  </a:cubicBezTo>
                  <a:cubicBezTo>
                    <a:pt x="15299" y="4202"/>
                    <a:pt x="15337" y="4140"/>
                    <a:pt x="15337" y="4126"/>
                  </a:cubicBezTo>
                  <a:cubicBezTo>
                    <a:pt x="15337" y="4097"/>
                    <a:pt x="15422" y="3975"/>
                    <a:pt x="15526" y="3853"/>
                  </a:cubicBezTo>
                  <a:cubicBezTo>
                    <a:pt x="15669" y="3683"/>
                    <a:pt x="15689" y="3603"/>
                    <a:pt x="15608" y="3513"/>
                  </a:cubicBezTo>
                  <a:cubicBezTo>
                    <a:pt x="15549" y="3448"/>
                    <a:pt x="15447" y="3395"/>
                    <a:pt x="15380" y="3395"/>
                  </a:cubicBezTo>
                  <a:cubicBezTo>
                    <a:pt x="15313" y="3395"/>
                    <a:pt x="15242" y="3349"/>
                    <a:pt x="15222" y="3293"/>
                  </a:cubicBezTo>
                  <a:cubicBezTo>
                    <a:pt x="15216" y="3277"/>
                    <a:pt x="15207" y="3267"/>
                    <a:pt x="15199" y="3257"/>
                  </a:cubicBezTo>
                  <a:cubicBezTo>
                    <a:pt x="15170" y="3246"/>
                    <a:pt x="15146" y="3238"/>
                    <a:pt x="15129" y="3238"/>
                  </a:cubicBezTo>
                  <a:cubicBezTo>
                    <a:pt x="15119" y="3238"/>
                    <a:pt x="15102" y="3247"/>
                    <a:pt x="15087" y="3255"/>
                  </a:cubicBezTo>
                  <a:cubicBezTo>
                    <a:pt x="15000" y="3307"/>
                    <a:pt x="14882" y="3452"/>
                    <a:pt x="14748" y="3683"/>
                  </a:cubicBezTo>
                  <a:lnTo>
                    <a:pt x="14538" y="4047"/>
                  </a:lnTo>
                  <a:lnTo>
                    <a:pt x="14534" y="4008"/>
                  </a:lnTo>
                  <a:cubicBezTo>
                    <a:pt x="14509" y="4026"/>
                    <a:pt x="14494" y="3977"/>
                    <a:pt x="14483" y="3854"/>
                  </a:cubicBezTo>
                  <a:cubicBezTo>
                    <a:pt x="14453" y="3522"/>
                    <a:pt x="14461" y="3460"/>
                    <a:pt x="14558" y="3266"/>
                  </a:cubicBezTo>
                  <a:cubicBezTo>
                    <a:pt x="14607" y="3167"/>
                    <a:pt x="14657" y="3065"/>
                    <a:pt x="14669" y="3040"/>
                  </a:cubicBezTo>
                  <a:cubicBezTo>
                    <a:pt x="14672" y="3031"/>
                    <a:pt x="14694" y="2989"/>
                    <a:pt x="14705" y="2967"/>
                  </a:cubicBezTo>
                  <a:cubicBezTo>
                    <a:pt x="14784" y="2788"/>
                    <a:pt x="14830" y="2628"/>
                    <a:pt x="14808" y="2595"/>
                  </a:cubicBezTo>
                  <a:cubicBezTo>
                    <a:pt x="14783" y="2557"/>
                    <a:pt x="14800" y="2526"/>
                    <a:pt x="14847" y="2526"/>
                  </a:cubicBezTo>
                  <a:cubicBezTo>
                    <a:pt x="14878" y="2526"/>
                    <a:pt x="14914" y="2498"/>
                    <a:pt x="14948" y="2456"/>
                  </a:cubicBezTo>
                  <a:cubicBezTo>
                    <a:pt x="14965" y="2419"/>
                    <a:pt x="14992" y="2354"/>
                    <a:pt x="14997" y="2350"/>
                  </a:cubicBezTo>
                  <a:cubicBezTo>
                    <a:pt x="15005" y="2343"/>
                    <a:pt x="15026" y="2298"/>
                    <a:pt x="15045" y="2248"/>
                  </a:cubicBezTo>
                  <a:cubicBezTo>
                    <a:pt x="15074" y="2170"/>
                    <a:pt x="15072" y="2081"/>
                    <a:pt x="15048" y="2017"/>
                  </a:cubicBezTo>
                  <a:cubicBezTo>
                    <a:pt x="14988" y="1964"/>
                    <a:pt x="14790" y="1866"/>
                    <a:pt x="14573" y="1784"/>
                  </a:cubicBezTo>
                  <a:lnTo>
                    <a:pt x="14138" y="1621"/>
                  </a:lnTo>
                  <a:lnTo>
                    <a:pt x="14149" y="1590"/>
                  </a:lnTo>
                  <a:cubicBezTo>
                    <a:pt x="14114" y="1572"/>
                    <a:pt x="14088" y="1557"/>
                    <a:pt x="14088" y="1550"/>
                  </a:cubicBezTo>
                  <a:cubicBezTo>
                    <a:pt x="14088" y="1540"/>
                    <a:pt x="14065" y="1531"/>
                    <a:pt x="14038" y="1531"/>
                  </a:cubicBezTo>
                  <a:cubicBezTo>
                    <a:pt x="14011" y="1531"/>
                    <a:pt x="13983" y="1521"/>
                    <a:pt x="13975" y="1508"/>
                  </a:cubicBezTo>
                  <a:cubicBezTo>
                    <a:pt x="13966" y="1495"/>
                    <a:pt x="13903" y="1485"/>
                    <a:pt x="13835" y="1485"/>
                  </a:cubicBezTo>
                  <a:cubicBezTo>
                    <a:pt x="13767" y="1485"/>
                    <a:pt x="13704" y="1473"/>
                    <a:pt x="13696" y="1461"/>
                  </a:cubicBezTo>
                  <a:cubicBezTo>
                    <a:pt x="13691" y="1454"/>
                    <a:pt x="13681" y="1452"/>
                    <a:pt x="13672" y="1448"/>
                  </a:cubicBezTo>
                  <a:cubicBezTo>
                    <a:pt x="13527" y="1465"/>
                    <a:pt x="13441" y="1537"/>
                    <a:pt x="13383" y="1709"/>
                  </a:cubicBezTo>
                  <a:cubicBezTo>
                    <a:pt x="13374" y="1760"/>
                    <a:pt x="13363" y="1816"/>
                    <a:pt x="13353" y="1844"/>
                  </a:cubicBezTo>
                  <a:cubicBezTo>
                    <a:pt x="13340" y="1881"/>
                    <a:pt x="13329" y="1942"/>
                    <a:pt x="13329" y="1978"/>
                  </a:cubicBezTo>
                  <a:cubicBezTo>
                    <a:pt x="13329" y="2005"/>
                    <a:pt x="13322" y="2027"/>
                    <a:pt x="13313" y="2042"/>
                  </a:cubicBezTo>
                  <a:cubicBezTo>
                    <a:pt x="13313" y="2045"/>
                    <a:pt x="13312" y="2046"/>
                    <a:pt x="13312" y="2049"/>
                  </a:cubicBezTo>
                  <a:cubicBezTo>
                    <a:pt x="13298" y="2150"/>
                    <a:pt x="13278" y="2239"/>
                    <a:pt x="13258" y="2316"/>
                  </a:cubicBezTo>
                  <a:cubicBezTo>
                    <a:pt x="13257" y="2322"/>
                    <a:pt x="13256" y="2331"/>
                    <a:pt x="13255" y="2336"/>
                  </a:cubicBezTo>
                  <a:cubicBezTo>
                    <a:pt x="13242" y="2375"/>
                    <a:pt x="13218" y="2471"/>
                    <a:pt x="13201" y="2548"/>
                  </a:cubicBezTo>
                  <a:cubicBezTo>
                    <a:pt x="13168" y="2705"/>
                    <a:pt x="13100" y="2867"/>
                    <a:pt x="13084" y="2824"/>
                  </a:cubicBezTo>
                  <a:cubicBezTo>
                    <a:pt x="13079" y="2809"/>
                    <a:pt x="13085" y="2775"/>
                    <a:pt x="13100" y="2749"/>
                  </a:cubicBezTo>
                  <a:cubicBezTo>
                    <a:pt x="13169" y="2631"/>
                    <a:pt x="13095" y="2444"/>
                    <a:pt x="12979" y="2443"/>
                  </a:cubicBezTo>
                  <a:cubicBezTo>
                    <a:pt x="12961" y="2443"/>
                    <a:pt x="12939" y="2456"/>
                    <a:pt x="12916" y="2474"/>
                  </a:cubicBezTo>
                  <a:cubicBezTo>
                    <a:pt x="12863" y="2545"/>
                    <a:pt x="12812" y="2640"/>
                    <a:pt x="12785" y="2727"/>
                  </a:cubicBezTo>
                  <a:cubicBezTo>
                    <a:pt x="12782" y="2737"/>
                    <a:pt x="12781" y="2746"/>
                    <a:pt x="12779" y="2755"/>
                  </a:cubicBezTo>
                  <a:cubicBezTo>
                    <a:pt x="12773" y="2777"/>
                    <a:pt x="12768" y="2800"/>
                    <a:pt x="12766" y="2821"/>
                  </a:cubicBezTo>
                  <a:cubicBezTo>
                    <a:pt x="12759" y="2946"/>
                    <a:pt x="12727" y="3048"/>
                    <a:pt x="12697" y="3048"/>
                  </a:cubicBezTo>
                  <a:cubicBezTo>
                    <a:pt x="12680" y="3048"/>
                    <a:pt x="12655" y="3099"/>
                    <a:pt x="12627" y="3174"/>
                  </a:cubicBezTo>
                  <a:cubicBezTo>
                    <a:pt x="12624" y="3182"/>
                    <a:pt x="12623" y="3187"/>
                    <a:pt x="12621" y="3194"/>
                  </a:cubicBezTo>
                  <a:cubicBezTo>
                    <a:pt x="12532" y="3447"/>
                    <a:pt x="12421" y="3944"/>
                    <a:pt x="12464" y="3984"/>
                  </a:cubicBezTo>
                  <a:cubicBezTo>
                    <a:pt x="12488" y="4006"/>
                    <a:pt x="12449" y="4079"/>
                    <a:pt x="12378" y="4145"/>
                  </a:cubicBezTo>
                  <a:cubicBezTo>
                    <a:pt x="12230" y="4282"/>
                    <a:pt x="11912" y="4309"/>
                    <a:pt x="12000" y="4177"/>
                  </a:cubicBezTo>
                  <a:cubicBezTo>
                    <a:pt x="12032" y="4130"/>
                    <a:pt x="12003" y="4088"/>
                    <a:pt x="11936" y="4084"/>
                  </a:cubicBezTo>
                  <a:cubicBezTo>
                    <a:pt x="11840" y="4079"/>
                    <a:pt x="11838" y="4068"/>
                    <a:pt x="11929" y="4033"/>
                  </a:cubicBezTo>
                  <a:cubicBezTo>
                    <a:pt x="11994" y="4009"/>
                    <a:pt x="12023" y="3953"/>
                    <a:pt x="11994" y="3909"/>
                  </a:cubicBezTo>
                  <a:cubicBezTo>
                    <a:pt x="11965" y="3865"/>
                    <a:pt x="11980" y="3830"/>
                    <a:pt x="12027" y="3830"/>
                  </a:cubicBezTo>
                  <a:cubicBezTo>
                    <a:pt x="12073" y="3830"/>
                    <a:pt x="12159" y="3732"/>
                    <a:pt x="12218" y="3611"/>
                  </a:cubicBezTo>
                  <a:cubicBezTo>
                    <a:pt x="12242" y="3564"/>
                    <a:pt x="12259" y="3527"/>
                    <a:pt x="12268" y="3496"/>
                  </a:cubicBezTo>
                  <a:cubicBezTo>
                    <a:pt x="12268" y="3438"/>
                    <a:pt x="12263" y="3406"/>
                    <a:pt x="12247" y="3382"/>
                  </a:cubicBezTo>
                  <a:cubicBezTo>
                    <a:pt x="12218" y="3356"/>
                    <a:pt x="12166" y="3334"/>
                    <a:pt x="12086" y="3306"/>
                  </a:cubicBezTo>
                  <a:cubicBezTo>
                    <a:pt x="11992" y="3272"/>
                    <a:pt x="11891" y="3250"/>
                    <a:pt x="11807" y="3237"/>
                  </a:cubicBezTo>
                  <a:cubicBezTo>
                    <a:pt x="11742" y="3234"/>
                    <a:pt x="11684" y="3227"/>
                    <a:pt x="11673" y="3217"/>
                  </a:cubicBezTo>
                  <a:cubicBezTo>
                    <a:pt x="11668" y="3213"/>
                    <a:pt x="11657" y="3208"/>
                    <a:pt x="11647" y="3204"/>
                  </a:cubicBezTo>
                  <a:cubicBezTo>
                    <a:pt x="11629" y="3197"/>
                    <a:pt x="11608" y="3190"/>
                    <a:pt x="11586" y="3187"/>
                  </a:cubicBezTo>
                  <a:cubicBezTo>
                    <a:pt x="11540" y="3181"/>
                    <a:pt x="11520" y="3164"/>
                    <a:pt x="11515" y="3121"/>
                  </a:cubicBezTo>
                  <a:cubicBezTo>
                    <a:pt x="11511" y="3089"/>
                    <a:pt x="11497" y="3041"/>
                    <a:pt x="11485" y="3015"/>
                  </a:cubicBezTo>
                  <a:cubicBezTo>
                    <a:pt x="11472" y="2990"/>
                    <a:pt x="11455" y="2859"/>
                    <a:pt x="11447" y="2724"/>
                  </a:cubicBezTo>
                  <a:cubicBezTo>
                    <a:pt x="11440" y="2589"/>
                    <a:pt x="11427" y="2407"/>
                    <a:pt x="11419" y="2320"/>
                  </a:cubicBezTo>
                  <a:cubicBezTo>
                    <a:pt x="11406" y="2188"/>
                    <a:pt x="11413" y="2143"/>
                    <a:pt x="11459" y="2050"/>
                  </a:cubicBezTo>
                  <a:cubicBezTo>
                    <a:pt x="11551" y="1863"/>
                    <a:pt x="11556" y="1850"/>
                    <a:pt x="11569" y="1717"/>
                  </a:cubicBezTo>
                  <a:cubicBezTo>
                    <a:pt x="11582" y="1584"/>
                    <a:pt x="11595" y="1523"/>
                    <a:pt x="11613" y="1470"/>
                  </a:cubicBezTo>
                  <a:cubicBezTo>
                    <a:pt x="11624" y="1394"/>
                    <a:pt x="11648" y="1335"/>
                    <a:pt x="11675" y="1318"/>
                  </a:cubicBezTo>
                  <a:cubicBezTo>
                    <a:pt x="11695" y="1251"/>
                    <a:pt x="11681" y="1200"/>
                    <a:pt x="11632" y="1158"/>
                  </a:cubicBezTo>
                  <a:cubicBezTo>
                    <a:pt x="11584" y="1117"/>
                    <a:pt x="11542" y="1111"/>
                    <a:pt x="11329" y="1111"/>
                  </a:cubicBezTo>
                  <a:cubicBezTo>
                    <a:pt x="11086" y="1111"/>
                    <a:pt x="11083" y="1110"/>
                    <a:pt x="11031" y="1177"/>
                  </a:cubicBezTo>
                  <a:cubicBezTo>
                    <a:pt x="10993" y="1226"/>
                    <a:pt x="10984" y="1283"/>
                    <a:pt x="10981" y="1409"/>
                  </a:cubicBezTo>
                  <a:cubicBezTo>
                    <a:pt x="11013" y="1498"/>
                    <a:pt x="11023" y="1626"/>
                    <a:pt x="11016" y="1753"/>
                  </a:cubicBezTo>
                  <a:cubicBezTo>
                    <a:pt x="11017" y="1754"/>
                    <a:pt x="11016" y="1757"/>
                    <a:pt x="11016" y="1758"/>
                  </a:cubicBezTo>
                  <a:cubicBezTo>
                    <a:pt x="11050" y="1833"/>
                    <a:pt x="11050" y="1849"/>
                    <a:pt x="11016" y="1912"/>
                  </a:cubicBezTo>
                  <a:cubicBezTo>
                    <a:pt x="10995" y="1951"/>
                    <a:pt x="10979" y="1997"/>
                    <a:pt x="10979" y="2016"/>
                  </a:cubicBezTo>
                  <a:cubicBezTo>
                    <a:pt x="10979" y="2049"/>
                    <a:pt x="10911" y="2172"/>
                    <a:pt x="10878" y="2201"/>
                  </a:cubicBezTo>
                  <a:cubicBezTo>
                    <a:pt x="10878" y="2202"/>
                    <a:pt x="10877" y="2202"/>
                    <a:pt x="10877" y="2203"/>
                  </a:cubicBezTo>
                  <a:cubicBezTo>
                    <a:pt x="10868" y="2235"/>
                    <a:pt x="10860" y="2279"/>
                    <a:pt x="10853" y="2324"/>
                  </a:cubicBezTo>
                  <a:cubicBezTo>
                    <a:pt x="10849" y="2358"/>
                    <a:pt x="10845" y="2391"/>
                    <a:pt x="10842" y="2431"/>
                  </a:cubicBezTo>
                  <a:cubicBezTo>
                    <a:pt x="10839" y="2483"/>
                    <a:pt x="10832" y="2553"/>
                    <a:pt x="10824" y="2642"/>
                  </a:cubicBezTo>
                  <a:cubicBezTo>
                    <a:pt x="10823" y="2675"/>
                    <a:pt x="10821" y="2706"/>
                    <a:pt x="10821" y="2739"/>
                  </a:cubicBezTo>
                  <a:lnTo>
                    <a:pt x="10817" y="3265"/>
                  </a:lnTo>
                  <a:lnTo>
                    <a:pt x="10775" y="3193"/>
                  </a:lnTo>
                  <a:cubicBezTo>
                    <a:pt x="10758" y="3203"/>
                    <a:pt x="10701" y="3120"/>
                    <a:pt x="10675" y="3045"/>
                  </a:cubicBezTo>
                  <a:cubicBezTo>
                    <a:pt x="10656" y="2990"/>
                    <a:pt x="10621" y="2920"/>
                    <a:pt x="10598" y="2888"/>
                  </a:cubicBezTo>
                  <a:cubicBezTo>
                    <a:pt x="10531" y="2796"/>
                    <a:pt x="10396" y="2413"/>
                    <a:pt x="10396" y="2312"/>
                  </a:cubicBezTo>
                  <a:cubicBezTo>
                    <a:pt x="10396" y="2251"/>
                    <a:pt x="10391" y="2211"/>
                    <a:pt x="10380" y="2178"/>
                  </a:cubicBezTo>
                  <a:cubicBezTo>
                    <a:pt x="10362" y="2155"/>
                    <a:pt x="10343" y="2136"/>
                    <a:pt x="10322" y="2129"/>
                  </a:cubicBezTo>
                  <a:cubicBezTo>
                    <a:pt x="10298" y="2120"/>
                    <a:pt x="10278" y="2102"/>
                    <a:pt x="10263" y="2077"/>
                  </a:cubicBezTo>
                  <a:cubicBezTo>
                    <a:pt x="10230" y="2058"/>
                    <a:pt x="10221" y="2037"/>
                    <a:pt x="10220" y="1990"/>
                  </a:cubicBezTo>
                  <a:cubicBezTo>
                    <a:pt x="10220" y="1865"/>
                    <a:pt x="10194" y="1360"/>
                    <a:pt x="10183" y="1244"/>
                  </a:cubicBezTo>
                  <a:cubicBezTo>
                    <a:pt x="10176" y="1177"/>
                    <a:pt x="10146" y="1099"/>
                    <a:pt x="10107" y="1046"/>
                  </a:cubicBezTo>
                  <a:cubicBezTo>
                    <a:pt x="10060" y="983"/>
                    <a:pt x="10043" y="927"/>
                    <a:pt x="10043" y="848"/>
                  </a:cubicBezTo>
                  <a:cubicBezTo>
                    <a:pt x="10043" y="787"/>
                    <a:pt x="10031" y="731"/>
                    <a:pt x="10017" y="724"/>
                  </a:cubicBezTo>
                  <a:cubicBezTo>
                    <a:pt x="10003" y="715"/>
                    <a:pt x="9992" y="587"/>
                    <a:pt x="9992" y="417"/>
                  </a:cubicBezTo>
                  <a:cubicBezTo>
                    <a:pt x="9992" y="326"/>
                    <a:pt x="9989" y="255"/>
                    <a:pt x="9984" y="197"/>
                  </a:cubicBezTo>
                  <a:cubicBezTo>
                    <a:pt x="9955" y="112"/>
                    <a:pt x="9923" y="45"/>
                    <a:pt x="9886" y="0"/>
                  </a:cubicBezTo>
                  <a:cubicBezTo>
                    <a:pt x="9886" y="0"/>
                    <a:pt x="9885" y="0"/>
                    <a:pt x="9885" y="0"/>
                  </a:cubicBezTo>
                  <a:close/>
                  <a:moveTo>
                    <a:pt x="9786" y="3086"/>
                  </a:moveTo>
                  <a:cubicBezTo>
                    <a:pt x="9793" y="3092"/>
                    <a:pt x="9792" y="3097"/>
                    <a:pt x="9784" y="3097"/>
                  </a:cubicBezTo>
                  <a:cubicBezTo>
                    <a:pt x="9777" y="3097"/>
                    <a:pt x="9780" y="3137"/>
                    <a:pt x="9792" y="3185"/>
                  </a:cubicBezTo>
                  <a:cubicBezTo>
                    <a:pt x="9816" y="3285"/>
                    <a:pt x="9771" y="3471"/>
                    <a:pt x="9723" y="3471"/>
                  </a:cubicBezTo>
                  <a:cubicBezTo>
                    <a:pt x="9706" y="3471"/>
                    <a:pt x="9678" y="3476"/>
                    <a:pt x="9660" y="3481"/>
                  </a:cubicBezTo>
                  <a:cubicBezTo>
                    <a:pt x="9601" y="3496"/>
                    <a:pt x="9448" y="3433"/>
                    <a:pt x="9455" y="3395"/>
                  </a:cubicBezTo>
                  <a:cubicBezTo>
                    <a:pt x="9464" y="3353"/>
                    <a:pt x="9767" y="3068"/>
                    <a:pt x="9786" y="3086"/>
                  </a:cubicBezTo>
                  <a:close/>
                  <a:moveTo>
                    <a:pt x="6853" y="3288"/>
                  </a:moveTo>
                  <a:cubicBezTo>
                    <a:pt x="6873" y="3282"/>
                    <a:pt x="6888" y="3294"/>
                    <a:pt x="6898" y="3325"/>
                  </a:cubicBezTo>
                  <a:cubicBezTo>
                    <a:pt x="6906" y="3348"/>
                    <a:pt x="6921" y="3385"/>
                    <a:pt x="6934" y="3407"/>
                  </a:cubicBezTo>
                  <a:cubicBezTo>
                    <a:pt x="6965" y="3460"/>
                    <a:pt x="6965" y="3659"/>
                    <a:pt x="6934" y="3659"/>
                  </a:cubicBezTo>
                  <a:cubicBezTo>
                    <a:pt x="6921" y="3659"/>
                    <a:pt x="6905" y="3681"/>
                    <a:pt x="6896" y="3706"/>
                  </a:cubicBezTo>
                  <a:cubicBezTo>
                    <a:pt x="6887" y="3732"/>
                    <a:pt x="6868" y="3752"/>
                    <a:pt x="6853" y="3752"/>
                  </a:cubicBezTo>
                  <a:cubicBezTo>
                    <a:pt x="6839" y="3752"/>
                    <a:pt x="6758" y="3816"/>
                    <a:pt x="6674" y="3893"/>
                  </a:cubicBezTo>
                  <a:cubicBezTo>
                    <a:pt x="6590" y="3970"/>
                    <a:pt x="6500" y="4033"/>
                    <a:pt x="6473" y="4033"/>
                  </a:cubicBezTo>
                  <a:cubicBezTo>
                    <a:pt x="6431" y="4033"/>
                    <a:pt x="6427" y="4022"/>
                    <a:pt x="6442" y="3946"/>
                  </a:cubicBezTo>
                  <a:cubicBezTo>
                    <a:pt x="6458" y="3867"/>
                    <a:pt x="6473" y="3834"/>
                    <a:pt x="6551" y="3706"/>
                  </a:cubicBezTo>
                  <a:cubicBezTo>
                    <a:pt x="6562" y="3687"/>
                    <a:pt x="6593" y="3634"/>
                    <a:pt x="6618" y="3589"/>
                  </a:cubicBezTo>
                  <a:cubicBezTo>
                    <a:pt x="6643" y="3544"/>
                    <a:pt x="6679" y="3491"/>
                    <a:pt x="6699" y="3471"/>
                  </a:cubicBezTo>
                  <a:cubicBezTo>
                    <a:pt x="6719" y="3452"/>
                    <a:pt x="6757" y="3403"/>
                    <a:pt x="6784" y="3361"/>
                  </a:cubicBezTo>
                  <a:cubicBezTo>
                    <a:pt x="6810" y="3319"/>
                    <a:pt x="6834" y="3294"/>
                    <a:pt x="6853" y="3288"/>
                  </a:cubicBezTo>
                  <a:close/>
                  <a:moveTo>
                    <a:pt x="15740" y="11349"/>
                  </a:moveTo>
                  <a:cubicBezTo>
                    <a:pt x="15757" y="11352"/>
                    <a:pt x="15798" y="11380"/>
                    <a:pt x="15852" y="11430"/>
                  </a:cubicBezTo>
                  <a:cubicBezTo>
                    <a:pt x="15918" y="11490"/>
                    <a:pt x="15986" y="11540"/>
                    <a:pt x="16003" y="11540"/>
                  </a:cubicBezTo>
                  <a:cubicBezTo>
                    <a:pt x="16019" y="11540"/>
                    <a:pt x="16073" y="11573"/>
                    <a:pt x="16122" y="11613"/>
                  </a:cubicBezTo>
                  <a:cubicBezTo>
                    <a:pt x="16171" y="11653"/>
                    <a:pt x="16212" y="11678"/>
                    <a:pt x="16212" y="11669"/>
                  </a:cubicBezTo>
                  <a:cubicBezTo>
                    <a:pt x="16212" y="11660"/>
                    <a:pt x="16243" y="11676"/>
                    <a:pt x="16279" y="11703"/>
                  </a:cubicBezTo>
                  <a:cubicBezTo>
                    <a:pt x="16316" y="11729"/>
                    <a:pt x="16355" y="11751"/>
                    <a:pt x="16368" y="11751"/>
                  </a:cubicBezTo>
                  <a:cubicBezTo>
                    <a:pt x="16399" y="11751"/>
                    <a:pt x="16566" y="11893"/>
                    <a:pt x="16566" y="11920"/>
                  </a:cubicBezTo>
                  <a:cubicBezTo>
                    <a:pt x="16566" y="11932"/>
                    <a:pt x="16599" y="11988"/>
                    <a:pt x="16639" y="12043"/>
                  </a:cubicBezTo>
                  <a:cubicBezTo>
                    <a:pt x="16680" y="12099"/>
                    <a:pt x="16732" y="12181"/>
                    <a:pt x="16755" y="12225"/>
                  </a:cubicBezTo>
                  <a:cubicBezTo>
                    <a:pt x="16778" y="12270"/>
                    <a:pt x="16818" y="12327"/>
                    <a:pt x="16845" y="12354"/>
                  </a:cubicBezTo>
                  <a:cubicBezTo>
                    <a:pt x="16872" y="12381"/>
                    <a:pt x="16895" y="12420"/>
                    <a:pt x="16895" y="12440"/>
                  </a:cubicBezTo>
                  <a:cubicBezTo>
                    <a:pt x="16895" y="12459"/>
                    <a:pt x="16904" y="12475"/>
                    <a:pt x="16916" y="12475"/>
                  </a:cubicBezTo>
                  <a:cubicBezTo>
                    <a:pt x="16928" y="12475"/>
                    <a:pt x="16965" y="12531"/>
                    <a:pt x="16998" y="12599"/>
                  </a:cubicBezTo>
                  <a:cubicBezTo>
                    <a:pt x="17031" y="12666"/>
                    <a:pt x="17062" y="12729"/>
                    <a:pt x="17066" y="12739"/>
                  </a:cubicBezTo>
                  <a:cubicBezTo>
                    <a:pt x="17080" y="12766"/>
                    <a:pt x="16950" y="12760"/>
                    <a:pt x="16932" y="12733"/>
                  </a:cubicBezTo>
                  <a:cubicBezTo>
                    <a:pt x="16923" y="12720"/>
                    <a:pt x="16838" y="12709"/>
                    <a:pt x="16741" y="12709"/>
                  </a:cubicBezTo>
                  <a:cubicBezTo>
                    <a:pt x="16641" y="12709"/>
                    <a:pt x="16566" y="12699"/>
                    <a:pt x="16566" y="12686"/>
                  </a:cubicBezTo>
                  <a:cubicBezTo>
                    <a:pt x="16566" y="12673"/>
                    <a:pt x="16540" y="12662"/>
                    <a:pt x="16508" y="12662"/>
                  </a:cubicBezTo>
                  <a:cubicBezTo>
                    <a:pt x="16453" y="12661"/>
                    <a:pt x="16262" y="12523"/>
                    <a:pt x="16262" y="12483"/>
                  </a:cubicBezTo>
                  <a:cubicBezTo>
                    <a:pt x="16262" y="12472"/>
                    <a:pt x="16230" y="12430"/>
                    <a:pt x="16191" y="12388"/>
                  </a:cubicBezTo>
                  <a:cubicBezTo>
                    <a:pt x="16101" y="12291"/>
                    <a:pt x="15933" y="11982"/>
                    <a:pt x="15933" y="11914"/>
                  </a:cubicBezTo>
                  <a:cubicBezTo>
                    <a:pt x="15933" y="11886"/>
                    <a:pt x="15913" y="11835"/>
                    <a:pt x="15887" y="11800"/>
                  </a:cubicBezTo>
                  <a:cubicBezTo>
                    <a:pt x="15837" y="11734"/>
                    <a:pt x="15808" y="11646"/>
                    <a:pt x="15795" y="11519"/>
                  </a:cubicBezTo>
                  <a:cubicBezTo>
                    <a:pt x="15790" y="11476"/>
                    <a:pt x="15774" y="11430"/>
                    <a:pt x="15758" y="11416"/>
                  </a:cubicBezTo>
                  <a:cubicBezTo>
                    <a:pt x="15743" y="11402"/>
                    <a:pt x="15731" y="11375"/>
                    <a:pt x="15731" y="11356"/>
                  </a:cubicBezTo>
                  <a:cubicBezTo>
                    <a:pt x="15731" y="11351"/>
                    <a:pt x="15734" y="11348"/>
                    <a:pt x="15740" y="1134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47" name="Search"/>
            <p:cNvSpPr/>
            <p:nvPr/>
          </p:nvSpPr>
          <p:spPr>
            <a:xfrm>
              <a:off x="12917406" y="2916365"/>
              <a:ext cx="1716787" cy="2012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0" h="21502" extrusionOk="0">
                  <a:moveTo>
                    <a:pt x="7928" y="4"/>
                  </a:moveTo>
                  <a:cubicBezTo>
                    <a:pt x="6343" y="54"/>
                    <a:pt x="4758" y="513"/>
                    <a:pt x="3383" y="1414"/>
                  </a:cubicBezTo>
                  <a:cubicBezTo>
                    <a:pt x="-286" y="3816"/>
                    <a:pt x="-1098" y="8454"/>
                    <a:pt x="1573" y="11753"/>
                  </a:cubicBezTo>
                  <a:cubicBezTo>
                    <a:pt x="3866" y="14587"/>
                    <a:pt x="8102" y="15587"/>
                    <a:pt x="11645" y="14130"/>
                  </a:cubicBezTo>
                  <a:lnTo>
                    <a:pt x="11895" y="14028"/>
                  </a:lnTo>
                  <a:lnTo>
                    <a:pt x="12039" y="14238"/>
                  </a:lnTo>
                  <a:cubicBezTo>
                    <a:pt x="12051" y="14256"/>
                    <a:pt x="12060" y="14269"/>
                    <a:pt x="12071" y="14282"/>
                  </a:cubicBezTo>
                  <a:lnTo>
                    <a:pt x="17686" y="21218"/>
                  </a:lnTo>
                  <a:cubicBezTo>
                    <a:pt x="17806" y="21366"/>
                    <a:pt x="17984" y="21464"/>
                    <a:pt x="18188" y="21493"/>
                  </a:cubicBezTo>
                  <a:cubicBezTo>
                    <a:pt x="18392" y="21522"/>
                    <a:pt x="18597" y="21479"/>
                    <a:pt x="18762" y="21371"/>
                  </a:cubicBezTo>
                  <a:lnTo>
                    <a:pt x="20082" y="20505"/>
                  </a:lnTo>
                  <a:cubicBezTo>
                    <a:pt x="20425" y="20281"/>
                    <a:pt x="20502" y="19847"/>
                    <a:pt x="20252" y="19538"/>
                  </a:cubicBezTo>
                  <a:lnTo>
                    <a:pt x="14637" y="12602"/>
                  </a:lnTo>
                  <a:cubicBezTo>
                    <a:pt x="14613" y="12572"/>
                    <a:pt x="14586" y="12546"/>
                    <a:pt x="14559" y="12521"/>
                  </a:cubicBezTo>
                  <a:lnTo>
                    <a:pt x="14359" y="12340"/>
                  </a:lnTo>
                  <a:lnTo>
                    <a:pt x="14540" y="12143"/>
                  </a:lnTo>
                  <a:cubicBezTo>
                    <a:pt x="16964" y="9533"/>
                    <a:pt x="17103" y="5790"/>
                    <a:pt x="14878" y="3042"/>
                  </a:cubicBezTo>
                  <a:cubicBezTo>
                    <a:pt x="13209" y="980"/>
                    <a:pt x="10569" y="-78"/>
                    <a:pt x="7928" y="4"/>
                  </a:cubicBezTo>
                  <a:close/>
                  <a:moveTo>
                    <a:pt x="7952" y="1548"/>
                  </a:moveTo>
                  <a:cubicBezTo>
                    <a:pt x="8377" y="1533"/>
                    <a:pt x="8807" y="1556"/>
                    <a:pt x="9237" y="1617"/>
                  </a:cubicBezTo>
                  <a:cubicBezTo>
                    <a:pt x="10956" y="1861"/>
                    <a:pt x="12466" y="2690"/>
                    <a:pt x="13488" y="3952"/>
                  </a:cubicBezTo>
                  <a:cubicBezTo>
                    <a:pt x="15601" y="6562"/>
                    <a:pt x="14959" y="10231"/>
                    <a:pt x="12058" y="12131"/>
                  </a:cubicBezTo>
                  <a:cubicBezTo>
                    <a:pt x="10904" y="12887"/>
                    <a:pt x="9563" y="13250"/>
                    <a:pt x="8234" y="13250"/>
                  </a:cubicBezTo>
                  <a:cubicBezTo>
                    <a:pt x="6221" y="13250"/>
                    <a:pt x="4235" y="12415"/>
                    <a:pt x="2963" y="10843"/>
                  </a:cubicBezTo>
                  <a:cubicBezTo>
                    <a:pt x="850" y="8233"/>
                    <a:pt x="1491" y="4565"/>
                    <a:pt x="4393" y="2665"/>
                  </a:cubicBezTo>
                  <a:cubicBezTo>
                    <a:pt x="5446" y="1976"/>
                    <a:pt x="6677" y="1593"/>
                    <a:pt x="7952" y="1548"/>
                  </a:cubicBezTo>
                  <a:close/>
                </a:path>
              </a:pathLst>
            </a:cu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48" name="Triangle"/>
            <p:cNvSpPr/>
            <p:nvPr/>
          </p:nvSpPr>
          <p:spPr>
            <a:xfrm rot="2700000">
              <a:off x="15085273" y="1575493"/>
              <a:ext cx="3990938" cy="3990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E8E8E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250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66" y="5817042"/>
            <a:ext cx="859984" cy="859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Screenshot 2024-05-10 at 15.13.00.png" descr="Screenshot 2024-05-10 at 15.13.0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877" y="5817042"/>
            <a:ext cx="4229101" cy="48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Multiomic integration using GPU"/>
          <p:cNvSpPr txBox="1"/>
          <p:nvPr/>
        </p:nvSpPr>
        <p:spPr>
          <a:xfrm>
            <a:off x="133740" y="100865"/>
            <a:ext cx="4203074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Multiomic integration using GPU</a:t>
            </a:r>
          </a:p>
        </p:txBody>
      </p:sp>
      <p:sp>
        <p:nvSpPr>
          <p:cNvPr id="254" name="Line"/>
          <p:cNvSpPr/>
          <p:nvPr/>
        </p:nvSpPr>
        <p:spPr>
          <a:xfrm>
            <a:off x="111687" y="591539"/>
            <a:ext cx="11968628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/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265" name="Group"/>
          <p:cNvGrpSpPr/>
          <p:nvPr/>
        </p:nvGrpSpPr>
        <p:grpSpPr>
          <a:xfrm>
            <a:off x="1331171" y="2008879"/>
            <a:ext cx="9529660" cy="2840243"/>
            <a:chOff x="0" y="0"/>
            <a:chExt cx="19059318" cy="5680484"/>
          </a:xfrm>
        </p:grpSpPr>
        <p:pic>
          <p:nvPicPr>
            <p:cNvPr id="255" name="Screenshot 2023-04-26 at 23.30.57.png" descr="Screenshot 2023-04-26 at 23.30.5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29235" y="0"/>
              <a:ext cx="5930083" cy="56804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64" name="Group"/>
            <p:cNvGrpSpPr/>
            <p:nvPr/>
          </p:nvGrpSpPr>
          <p:grpSpPr>
            <a:xfrm>
              <a:off x="0" y="403478"/>
              <a:ext cx="12929749" cy="4183077"/>
              <a:chOff x="0" y="-364520"/>
              <a:chExt cx="12929748" cy="4183076"/>
            </a:xfrm>
          </p:grpSpPr>
          <p:sp>
            <p:nvSpPr>
              <p:cNvPr id="256" name="Line"/>
              <p:cNvSpPr/>
              <p:nvPr/>
            </p:nvSpPr>
            <p:spPr>
              <a:xfrm>
                <a:off x="4749444" y="2020821"/>
                <a:ext cx="8180304" cy="1"/>
              </a:xfrm>
              <a:prstGeom prst="line">
                <a:avLst/>
              </a:prstGeom>
              <a:noFill/>
              <a:ln w="50800" cap="flat">
                <a:solidFill>
                  <a:schemeClr val="accent1">
                    <a:hueOff val="114395"/>
                    <a:lumOff val="-24975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2859" tIns="22859" rIns="22859" bIns="22859" numCol="1" anchor="t">
                <a:noAutofit/>
              </a:bodyPr>
              <a:lstStyle/>
              <a:p>
                <a:pPr defTabSz="412750" hangingPunct="0">
                  <a:defRPr sz="4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2300" kern="0">
                  <a:solidFill>
                    <a:srgbClr val="000000"/>
                  </a:solidFill>
                  <a:latin typeface="Helvetica"/>
                  <a:sym typeface="Helvetica"/>
                </a:endParaRPr>
              </a:p>
            </p:txBody>
          </p:sp>
          <p:grpSp>
            <p:nvGrpSpPr>
              <p:cNvPr id="259" name="Annotate"/>
              <p:cNvGrpSpPr/>
              <p:nvPr/>
            </p:nvGrpSpPr>
            <p:grpSpPr>
              <a:xfrm>
                <a:off x="5970322" y="601719"/>
                <a:ext cx="5388350" cy="2838206"/>
                <a:chOff x="0" y="0"/>
                <a:chExt cx="5388348" cy="2838204"/>
              </a:xfrm>
            </p:grpSpPr>
            <p:sp>
              <p:nvSpPr>
                <p:cNvPr id="257" name="Rounded Rectangle"/>
                <p:cNvSpPr/>
                <p:nvPr/>
              </p:nvSpPr>
              <p:spPr>
                <a:xfrm>
                  <a:off x="0" y="0"/>
                  <a:ext cx="5388348" cy="2838204"/>
                </a:xfrm>
                <a:prstGeom prst="roundRect">
                  <a:avLst>
                    <a:gd name="adj" fmla="val 25900"/>
                  </a:avLst>
                </a:prstGeom>
                <a:solidFill>
                  <a:srgbClr val="F4F7F9"/>
                </a:solidFill>
                <a:ln w="50800" cap="flat">
                  <a:solidFill>
                    <a:srgbClr val="164F86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577639" hangingPunct="0">
                    <a:defRPr sz="4700" b="1">
                      <a:solidFill>
                        <a:srgbClr val="164F86"/>
                      </a:solidFill>
                      <a:latin typeface="Avenir Next Condensed Regular"/>
                      <a:ea typeface="Avenir Next Condensed Regular"/>
                      <a:cs typeface="Avenir Next Condensed Regular"/>
                      <a:sym typeface="Avenir Next Condensed Regular"/>
                    </a:defRPr>
                  </a:pPr>
                  <a:endParaRPr sz="2350" b="1" kern="0">
                    <a:solidFill>
                      <a:srgbClr val="164F86"/>
                    </a:solidFill>
                    <a:latin typeface="Avenir Next Condensed Regular"/>
                    <a:sym typeface="Avenir Next Condensed Regular"/>
                  </a:endParaRPr>
                </a:p>
              </p:txBody>
            </p:sp>
            <p:sp>
              <p:nvSpPr>
                <p:cNvPr id="258" name="Integrate…"/>
                <p:cNvSpPr/>
                <p:nvPr/>
              </p:nvSpPr>
              <p:spPr>
                <a:xfrm>
                  <a:off x="240702" y="695829"/>
                  <a:ext cx="4906944" cy="14465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0" tIns="0" rIns="0" bIns="0" numCol="1" anchor="ctr">
                  <a:spAutoFit/>
                </a:bodyPr>
                <a:lstStyle/>
                <a:p>
                  <a:pPr algn="ctr" defTabSz="577639" hangingPunct="0">
                    <a:defRPr sz="4700" b="1">
                      <a:solidFill>
                        <a:srgbClr val="164F86"/>
                      </a:solidFill>
                      <a:latin typeface="Avenir Next Condensed Regular"/>
                      <a:ea typeface="Avenir Next Condensed Regular"/>
                      <a:cs typeface="Avenir Next Condensed Regular"/>
                      <a:sym typeface="Avenir Next Condensed Regular"/>
                    </a:defRPr>
                  </a:pPr>
                  <a:r>
                    <a:rPr sz="2350" b="1" kern="0">
                      <a:solidFill>
                        <a:srgbClr val="164F86"/>
                      </a:solidFill>
                      <a:latin typeface="Avenir Next Condensed Regular"/>
                      <a:sym typeface="Avenir Next Condensed Regular"/>
                    </a:rPr>
                    <a:t>Integrate</a:t>
                  </a:r>
                </a:p>
                <a:p>
                  <a:pPr algn="ctr" defTabSz="577639" hangingPunct="0">
                    <a:defRPr sz="4700" b="1">
                      <a:solidFill>
                        <a:srgbClr val="164F86"/>
                      </a:solidFill>
                      <a:latin typeface="Avenir Next Condensed Regular"/>
                      <a:ea typeface="Avenir Next Condensed Regular"/>
                      <a:cs typeface="Avenir Next Condensed Regular"/>
                      <a:sym typeface="Avenir Next Condensed Regular"/>
                    </a:defRPr>
                  </a:pPr>
                  <a:r>
                    <a:rPr sz="2350" b="1" kern="0">
                      <a:solidFill>
                        <a:srgbClr val="164F86"/>
                      </a:solidFill>
                      <a:latin typeface="Avenir Next Condensed Regular"/>
                      <a:sym typeface="Avenir Next Condensed Regular"/>
                    </a:rPr>
                    <a:t>Transfer Label</a:t>
                  </a:r>
                </a:p>
              </p:txBody>
            </p:sp>
          </p:grpSp>
          <p:grpSp>
            <p:nvGrpSpPr>
              <p:cNvPr id="263" name="Group"/>
              <p:cNvGrpSpPr/>
              <p:nvPr/>
            </p:nvGrpSpPr>
            <p:grpSpPr>
              <a:xfrm>
                <a:off x="0" y="-364520"/>
                <a:ext cx="3624668" cy="4183076"/>
                <a:chOff x="0" y="-364520"/>
                <a:chExt cx="3624667" cy="4183075"/>
              </a:xfrm>
            </p:grpSpPr>
            <p:pic>
              <p:nvPicPr>
                <p:cNvPr id="260" name="Screenshot 2023-01-30 at 21.57.47.png" descr="Screenshot 2023-01-30 at 21.57.47.png"/>
                <p:cNvPicPr>
                  <a:picLocks noChangeAspect="1"/>
                </p:cNvPicPr>
                <p:nvPr/>
              </p:nvPicPr>
              <p:blipFill>
                <a:blip r:embed="rId3"/>
                <a:srcRect l="10038" t="15109" r="15627" b="7659"/>
                <a:stretch>
                  <a:fillRect/>
                </a:stretch>
              </p:blipFill>
              <p:spPr>
                <a:xfrm>
                  <a:off x="0" y="395502"/>
                  <a:ext cx="3606199" cy="342305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61" name="RNA"/>
                <p:cNvSpPr/>
                <p:nvPr/>
              </p:nvSpPr>
              <p:spPr>
                <a:xfrm>
                  <a:off x="38934" y="-364520"/>
                  <a:ext cx="1767356" cy="7290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718" tIns="35718" rIns="35718" bIns="35718" numCol="1" anchor="ctr">
                  <a:spAutoFit/>
                </a:bodyPr>
                <a:lstStyle>
                  <a:lvl1pPr algn="ctr" defTabSz="821529">
                    <a:defRPr sz="3800">
                      <a:latin typeface="Avenir Next Condensed Regular"/>
                      <a:ea typeface="Avenir Next Condensed Regular"/>
                      <a:cs typeface="Avenir Next Condensed Regular"/>
                      <a:sym typeface="Avenir Next Condensed Regular"/>
                    </a:defRPr>
                  </a:lvl1pPr>
                </a:lstStyle>
                <a:p>
                  <a:pPr defTabSz="410765" hangingPunct="0"/>
                  <a:r>
                    <a:rPr sz="1900" kern="0">
                      <a:solidFill>
                        <a:srgbClr val="000000"/>
                      </a:solidFill>
                    </a:rPr>
                    <a:t>RNA</a:t>
                  </a:r>
                </a:p>
              </p:txBody>
            </p:sp>
            <p:sp>
              <p:nvSpPr>
                <p:cNvPr id="262" name="ATAC"/>
                <p:cNvSpPr/>
                <p:nvPr/>
              </p:nvSpPr>
              <p:spPr>
                <a:xfrm>
                  <a:off x="1857311" y="-364520"/>
                  <a:ext cx="1767356" cy="7290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extrusionOk="0">
                      <a:moveTo>
                        <a:pt x="0" y="0"/>
                      </a:moveTo>
                      <a:lnTo>
                        <a:pt x="21600" y="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718" tIns="35718" rIns="35718" bIns="35718" numCol="1" anchor="ctr">
                  <a:spAutoFit/>
                </a:bodyPr>
                <a:lstStyle>
                  <a:lvl1pPr algn="ctr" defTabSz="821529">
                    <a:defRPr sz="3800">
                      <a:latin typeface="Avenir Next Condensed Regular"/>
                      <a:ea typeface="Avenir Next Condensed Regular"/>
                      <a:cs typeface="Avenir Next Condensed Regular"/>
                      <a:sym typeface="Avenir Next Condensed Regular"/>
                    </a:defRPr>
                  </a:lvl1pPr>
                </a:lstStyle>
                <a:p>
                  <a:pPr defTabSz="410765" hangingPunct="0"/>
                  <a:r>
                    <a:rPr sz="1900" kern="0">
                      <a:solidFill>
                        <a:srgbClr val="000000"/>
                      </a:solidFill>
                    </a:rPr>
                    <a:t>ATAC</a:t>
                  </a:r>
                </a:p>
              </p:txBody>
            </p:sp>
          </p:grpSp>
        </p:grpSp>
      </p:grpSp>
      <p:grpSp>
        <p:nvGrpSpPr>
          <p:cNvPr id="273" name="Group"/>
          <p:cNvGrpSpPr/>
          <p:nvPr/>
        </p:nvGrpSpPr>
        <p:grpSpPr>
          <a:xfrm>
            <a:off x="254113" y="714734"/>
            <a:ext cx="2358961" cy="1013259"/>
            <a:chOff x="0" y="56283"/>
            <a:chExt cx="4717921" cy="2026516"/>
          </a:xfrm>
        </p:grpSpPr>
        <p:sp>
          <p:nvSpPr>
            <p:cNvPr id="266" name="Shape"/>
            <p:cNvSpPr/>
            <p:nvPr/>
          </p:nvSpPr>
          <p:spPr>
            <a:xfrm>
              <a:off x="0" y="121211"/>
              <a:ext cx="1595589" cy="138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  <a:moveTo>
                    <a:pt x="10800" y="6477"/>
                  </a:moveTo>
                  <a:lnTo>
                    <a:pt x="16963" y="18800"/>
                  </a:lnTo>
                  <a:lnTo>
                    <a:pt x="4637" y="18800"/>
                  </a:lnTo>
                  <a:lnTo>
                    <a:pt x="10800" y="6477"/>
                  </a:lnTo>
                  <a:close/>
                </a:path>
              </a:pathLst>
            </a:custGeom>
            <a:solidFill>
              <a:srgbClr val="75D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272" name="Group"/>
            <p:cNvGrpSpPr/>
            <p:nvPr/>
          </p:nvGrpSpPr>
          <p:grpSpPr>
            <a:xfrm>
              <a:off x="1805294" y="56283"/>
              <a:ext cx="2912628" cy="2026517"/>
              <a:chOff x="0" y="56283"/>
              <a:chExt cx="2912626" cy="2026516"/>
            </a:xfrm>
          </p:grpSpPr>
          <p:sp>
            <p:nvSpPr>
              <p:cNvPr id="267" name="Single Cell             Seq…"/>
              <p:cNvSpPr/>
              <p:nvPr/>
            </p:nvSpPr>
            <p:spPr>
              <a:xfrm>
                <a:off x="0" y="81279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Single Cell             Seq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000" b="1" kern="0">
                    <a:solidFill>
                      <a:srgbClr val="000000"/>
                    </a:solidFill>
                    <a:latin typeface="Helvetica"/>
                    <a:sym typeface="Helvetica"/>
                  </a:rPr>
                  <a:t>Integration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Scripting</a:t>
                </a:r>
              </a:p>
            </p:txBody>
          </p:sp>
          <p:grpSp>
            <p:nvGrpSpPr>
              <p:cNvPr id="271" name="Group"/>
              <p:cNvGrpSpPr/>
              <p:nvPr/>
            </p:nvGrpSpPr>
            <p:grpSpPr>
              <a:xfrm>
                <a:off x="2140219" y="56283"/>
                <a:ext cx="772408" cy="288053"/>
                <a:chOff x="0" y="0"/>
                <a:chExt cx="772406" cy="288051"/>
              </a:xfrm>
            </p:grpSpPr>
            <p:pic>
              <p:nvPicPr>
                <p:cNvPr id="268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>
                <a:xfrm>
                  <a:off x="0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69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2179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70" name="Image" descr="Image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4354" y="0"/>
                  <a:ext cx="288053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274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532" y="5358608"/>
            <a:ext cx="8128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Screenshot 2024-05-10 at 14.57.49.png" descr="Screenshot 2024-05-10 at 14.57.4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920" y="5358608"/>
            <a:ext cx="4660901" cy="49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Data manipulation"/>
          <p:cNvSpPr txBox="1"/>
          <p:nvPr/>
        </p:nvSpPr>
        <p:spPr>
          <a:xfrm>
            <a:off x="133740" y="100865"/>
            <a:ext cx="2471831" cy="397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defTabSz="412750" hangingPunct="0"/>
            <a:r>
              <a:rPr sz="2250" kern="0">
                <a:solidFill>
                  <a:srgbClr val="000000"/>
                </a:solidFill>
                <a:latin typeface="Helvetica Light"/>
                <a:sym typeface="Helvetica Light"/>
              </a:rPr>
              <a:t>Data manipulation </a:t>
            </a:r>
          </a:p>
        </p:txBody>
      </p:sp>
      <p:sp>
        <p:nvSpPr>
          <p:cNvPr id="278" name="Line"/>
          <p:cNvSpPr/>
          <p:nvPr/>
        </p:nvSpPr>
        <p:spPr>
          <a:xfrm>
            <a:off x="111687" y="591539"/>
            <a:ext cx="11968628" cy="1"/>
          </a:xfrm>
          <a:prstGeom prst="line">
            <a:avLst/>
          </a:prstGeom>
          <a:ln w="6350">
            <a:solidFill>
              <a:srgbClr val="53585F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/>
            </a:pPr>
            <a:endParaRPr sz="1600" kern="0">
              <a:solidFill>
                <a:srgbClr val="000000"/>
              </a:solidFill>
              <a:latin typeface="Helvetica Light"/>
              <a:sym typeface="Helvetica Light"/>
            </a:endParaRPr>
          </a:p>
        </p:txBody>
      </p:sp>
      <p:grpSp>
        <p:nvGrpSpPr>
          <p:cNvPr id="286" name="Group"/>
          <p:cNvGrpSpPr/>
          <p:nvPr/>
        </p:nvGrpSpPr>
        <p:grpSpPr>
          <a:xfrm>
            <a:off x="254113" y="714734"/>
            <a:ext cx="2358961" cy="1013259"/>
            <a:chOff x="0" y="56283"/>
            <a:chExt cx="4717921" cy="2026516"/>
          </a:xfrm>
        </p:grpSpPr>
        <p:sp>
          <p:nvSpPr>
            <p:cNvPr id="279" name="Shape"/>
            <p:cNvSpPr/>
            <p:nvPr/>
          </p:nvSpPr>
          <p:spPr>
            <a:xfrm>
              <a:off x="0" y="121211"/>
              <a:ext cx="1595589" cy="1383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0800" y="0"/>
                  </a:lnTo>
                  <a:close/>
                  <a:moveTo>
                    <a:pt x="10800" y="6477"/>
                  </a:moveTo>
                  <a:lnTo>
                    <a:pt x="16963" y="18800"/>
                  </a:lnTo>
                  <a:lnTo>
                    <a:pt x="4637" y="18800"/>
                  </a:lnTo>
                  <a:lnTo>
                    <a:pt x="10800" y="6477"/>
                  </a:lnTo>
                  <a:close/>
                </a:path>
              </a:pathLst>
            </a:custGeom>
            <a:solidFill>
              <a:srgbClr val="75DFA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 hangingPunct="0"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285" name="Group"/>
            <p:cNvGrpSpPr/>
            <p:nvPr/>
          </p:nvGrpSpPr>
          <p:grpSpPr>
            <a:xfrm>
              <a:off x="1805294" y="56283"/>
              <a:ext cx="2912628" cy="2026517"/>
              <a:chOff x="0" y="56283"/>
              <a:chExt cx="2912626" cy="2026516"/>
            </a:xfrm>
          </p:grpSpPr>
          <p:sp>
            <p:nvSpPr>
              <p:cNvPr id="280" name="Single Cell             Seq…"/>
              <p:cNvSpPr/>
              <p:nvPr/>
            </p:nvSpPr>
            <p:spPr>
              <a:xfrm>
                <a:off x="0" y="812799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Single Cell             Seq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/>
                </a:pPr>
                <a:r>
                  <a:rPr sz="1000" kern="0">
                    <a:solidFill>
                      <a:srgbClr val="000000"/>
                    </a:solidFill>
                    <a:latin typeface="Helvetica Light"/>
                    <a:sym typeface="Helvetica Light"/>
                  </a:rPr>
                  <a:t>Integration</a:t>
                </a:r>
              </a:p>
              <a:p>
                <a:pPr marL="416719" indent="-416719" defTabSz="412750" hangingPunct="0">
                  <a:lnSpc>
                    <a:spcPct val="200000"/>
                  </a:lnSpc>
                  <a:buSzPct val="100000"/>
                  <a:buFontTx/>
                  <a:buAutoNum type="arabicPeriod"/>
                  <a:defRPr sz="2000" b="1">
                    <a:latin typeface="Helvetica"/>
                    <a:ea typeface="Helvetica"/>
                    <a:cs typeface="Helvetica"/>
                    <a:sym typeface="Helvetica"/>
                  </a:defRPr>
                </a:pPr>
                <a:r>
                  <a:rPr sz="1000" b="1" kern="0">
                    <a:solidFill>
                      <a:srgbClr val="000000"/>
                    </a:solidFill>
                    <a:latin typeface="Helvetica"/>
                    <a:sym typeface="Helvetica"/>
                  </a:rPr>
                  <a:t>Scripting</a:t>
                </a:r>
              </a:p>
            </p:txBody>
          </p:sp>
          <p:grpSp>
            <p:nvGrpSpPr>
              <p:cNvPr id="284" name="Group"/>
              <p:cNvGrpSpPr/>
              <p:nvPr/>
            </p:nvGrpSpPr>
            <p:grpSpPr>
              <a:xfrm>
                <a:off x="2140219" y="56283"/>
                <a:ext cx="772408" cy="288053"/>
                <a:chOff x="0" y="0"/>
                <a:chExt cx="772406" cy="288051"/>
              </a:xfrm>
            </p:grpSpPr>
            <p:pic>
              <p:nvPicPr>
                <p:cNvPr id="281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>
                <a:xfrm>
                  <a:off x="0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2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2179" y="0"/>
                  <a:ext cx="288052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83" name="Image" descr="Image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84354" y="0"/>
                  <a:ext cx="288053" cy="28805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287" name="Screenshot 2024-05-10 at 15.15.30.png" descr="Screenshot 2024-05-10 at 15.15.30.png"/>
          <p:cNvPicPr>
            <a:picLocks noChangeAspect="1"/>
          </p:cNvPicPr>
          <p:nvPr/>
        </p:nvPicPr>
        <p:blipFill>
          <a:blip r:embed="rId3"/>
          <a:srcRect t="7639" b="17017"/>
          <a:stretch>
            <a:fillRect/>
          </a:stretch>
        </p:blipFill>
        <p:spPr>
          <a:xfrm>
            <a:off x="1772864" y="3441146"/>
            <a:ext cx="2600247" cy="858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4"/>
          <a:srcRect l="25265" r="25265"/>
          <a:stretch>
            <a:fillRect/>
          </a:stretch>
        </p:blipFill>
        <p:spPr>
          <a:xfrm>
            <a:off x="4625281" y="3362565"/>
            <a:ext cx="2531875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236" y="3264140"/>
            <a:ext cx="3009901" cy="1212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993" y="5143724"/>
            <a:ext cx="739807" cy="739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1A3C9ECF-AF77-2B25-7762-B0DE0F09555C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Lifecycle at NYUAD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BD02-F67F-9945-C484-C0382003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010" y="1082210"/>
            <a:ext cx="1539602" cy="1646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2C5CD-6E8E-0CC7-E997-950396EA3EB6}"/>
              </a:ext>
            </a:extLst>
          </p:cNvPr>
          <p:cNvSpPr txBox="1"/>
          <p:nvPr/>
        </p:nvSpPr>
        <p:spPr>
          <a:xfrm>
            <a:off x="5058030" y="2266868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GURU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96876-7519-AB97-52D0-C72D19B239E9}"/>
              </a:ext>
            </a:extLst>
          </p:cNvPr>
          <p:cNvSpPr txBox="1"/>
          <p:nvPr/>
        </p:nvSpPr>
        <p:spPr>
          <a:xfrm>
            <a:off x="1435523" y="124069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4008D7-C213-9941-CF84-068317092FE3}"/>
              </a:ext>
            </a:extLst>
          </p:cNvPr>
          <p:cNvSpPr txBox="1"/>
          <p:nvPr/>
        </p:nvSpPr>
        <p:spPr>
          <a:xfrm>
            <a:off x="1481984" y="4662498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F5E09-1BEA-C6E0-34F3-E48D76EFDEE6}"/>
              </a:ext>
            </a:extLst>
          </p:cNvPr>
          <p:cNvSpPr txBox="1"/>
          <p:nvPr/>
        </p:nvSpPr>
        <p:spPr>
          <a:xfrm>
            <a:off x="4957741" y="5266304"/>
            <a:ext cx="96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BioSAILs</a:t>
            </a:r>
          </a:p>
        </p:txBody>
      </p:sp>
      <p:pic>
        <p:nvPicPr>
          <p:cNvPr id="1026" name="Picture 2" descr="server isometric view isolated on white background vector illustration  16891382 Vector Art at Vecteezy">
            <a:extLst>
              <a:ext uri="{FF2B5EF4-FFF2-40B4-BE49-F238E27FC236}">
                <a16:creationId xmlns:a16="http://schemas.microsoft.com/office/drawing/2014/main" id="{2C1DB2DC-8D02-9AAC-FF6A-1FCB9812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44" y="3647320"/>
            <a:ext cx="2354347" cy="23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uter Cases &amp; Housings Computer Servers Computer Icons, CPU s, small Appliance, electronic Device png | PNGEgg">
            <a:extLst>
              <a:ext uri="{FF2B5EF4-FFF2-40B4-BE49-F238E27FC236}">
                <a16:creationId xmlns:a16="http://schemas.microsoft.com/office/drawing/2014/main" id="{1930B494-CCE1-1983-834B-A2083AA0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597" y="2594475"/>
            <a:ext cx="701391" cy="9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omputer Cases &amp; Housings Computer Servers Computer Icons, CPU s, small Appliance, electronic Device png | PNGEgg">
            <a:extLst>
              <a:ext uri="{FF2B5EF4-FFF2-40B4-BE49-F238E27FC236}">
                <a16:creationId xmlns:a16="http://schemas.microsoft.com/office/drawing/2014/main" id="{C7CD0390-1E57-9DAA-1F17-06C767F32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23" y="1528964"/>
            <a:ext cx="701391" cy="9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mputer Cases &amp; Housings Computer Servers Computer Icons, CPU s, small Appliance, electronic Device png | PNGEgg">
            <a:extLst>
              <a:ext uri="{FF2B5EF4-FFF2-40B4-BE49-F238E27FC236}">
                <a16:creationId xmlns:a16="http://schemas.microsoft.com/office/drawing/2014/main" id="{80421C36-493D-A24D-8C4A-D6FE8122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23" y="4998276"/>
            <a:ext cx="701391" cy="99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1432C9-A34E-847D-8F33-99EF2CB2F5A1}"/>
              </a:ext>
            </a:extLst>
          </p:cNvPr>
          <p:cNvCxnSpPr>
            <a:stCxn id="11" idx="3"/>
          </p:cNvCxnSpPr>
          <p:nvPr/>
        </p:nvCxnSpPr>
        <p:spPr>
          <a:xfrm flipV="1">
            <a:off x="2136914" y="2025782"/>
            <a:ext cx="53770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9E5AD2-15BD-E886-11B7-5EB459C31A85}"/>
              </a:ext>
            </a:extLst>
          </p:cNvPr>
          <p:cNvCxnSpPr>
            <a:cxnSpLocks/>
          </p:cNvCxnSpPr>
          <p:nvPr/>
        </p:nvCxnSpPr>
        <p:spPr>
          <a:xfrm>
            <a:off x="8517835" y="2728236"/>
            <a:ext cx="0" cy="789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FD4E0AC-96E3-DADB-EF48-DBCA47C65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43" y="5551212"/>
            <a:ext cx="817065" cy="88140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465C1A9-7CB7-EE1F-0C2D-7B7C3BA3448C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2136914" y="3418901"/>
            <a:ext cx="3025371" cy="20761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89C181-7C46-38A1-2B56-08F87DAA72C2}"/>
              </a:ext>
            </a:extLst>
          </p:cNvPr>
          <p:cNvCxnSpPr>
            <a:cxnSpLocks/>
            <a:stCxn id="1030" idx="1"/>
          </p:cNvCxnSpPr>
          <p:nvPr/>
        </p:nvCxnSpPr>
        <p:spPr>
          <a:xfrm flipH="1" flipV="1">
            <a:off x="2056180" y="2441537"/>
            <a:ext cx="3026417" cy="6497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8CF6FC-166B-BB7E-5D8D-BD9EEA267AAF}"/>
              </a:ext>
            </a:extLst>
          </p:cNvPr>
          <p:cNvSpPr txBox="1"/>
          <p:nvPr/>
        </p:nvSpPr>
        <p:spPr>
          <a:xfrm>
            <a:off x="563146" y="6064247"/>
            <a:ext cx="3176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JIRA documents details about the run</a:t>
            </a:r>
          </a:p>
          <a:p>
            <a:r>
              <a:rPr lang="en-US" sz="1200" dirty="0"/>
              <a:t>including the folder path, the end users,</a:t>
            </a:r>
          </a:p>
          <a:p>
            <a:r>
              <a:rPr lang="en-US" sz="1200" dirty="0"/>
              <a:t>any special considerations (such as problematic </a:t>
            </a:r>
          </a:p>
          <a:p>
            <a:r>
              <a:rPr lang="en-US" sz="1200" dirty="0"/>
              <a:t>runs).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C31CC8-5FE7-8F27-A806-1EC4D4BFFE01}"/>
              </a:ext>
            </a:extLst>
          </p:cNvPr>
          <p:cNvSpPr txBox="1"/>
          <p:nvPr/>
        </p:nvSpPr>
        <p:spPr>
          <a:xfrm>
            <a:off x="4300890" y="643357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BioSAILs is initiated by GURU and executes</a:t>
            </a:r>
          </a:p>
          <a:p>
            <a:r>
              <a:rPr lang="en-US" sz="1200" dirty="0"/>
              <a:t>the appropriate workflow.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316F7F-710A-4201-F260-7426BE1C7CCD}"/>
              </a:ext>
            </a:extLst>
          </p:cNvPr>
          <p:cNvSpPr txBox="1"/>
          <p:nvPr/>
        </p:nvSpPr>
        <p:spPr>
          <a:xfrm>
            <a:off x="8883476" y="1745090"/>
            <a:ext cx="2548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Sequencing instruments write directly</a:t>
            </a:r>
          </a:p>
          <a:p>
            <a:r>
              <a:rPr lang="en-US" sz="1200" dirty="0"/>
              <a:t>To the HPC cluster using the sample</a:t>
            </a:r>
          </a:p>
          <a:p>
            <a:r>
              <a:rPr lang="en-US" sz="1200" dirty="0"/>
              <a:t>Information provided by MISO.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560317-3BAF-B14A-D169-9B97302DADAD}"/>
              </a:ext>
            </a:extLst>
          </p:cNvPr>
          <p:cNvSpPr txBox="1"/>
          <p:nvPr/>
        </p:nvSpPr>
        <p:spPr>
          <a:xfrm>
            <a:off x="5808556" y="2591204"/>
            <a:ext cx="2669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GURU gathers the run info from</a:t>
            </a:r>
          </a:p>
          <a:p>
            <a:r>
              <a:rPr lang="en-US" sz="1200" dirty="0"/>
              <a:t>MISO, copies the run folder to</a:t>
            </a:r>
          </a:p>
          <a:p>
            <a:r>
              <a:rPr lang="en-US" sz="1200" dirty="0"/>
              <a:t>another location, demultiplexes,</a:t>
            </a:r>
          </a:p>
          <a:p>
            <a:r>
              <a:rPr lang="en-US" sz="1200" dirty="0"/>
              <a:t>runs QC/QT, archives the run, updates</a:t>
            </a:r>
          </a:p>
          <a:p>
            <a:r>
              <a:rPr lang="en-US" sz="1200" dirty="0"/>
              <a:t>The relevant JIRA ticket, sends progress</a:t>
            </a:r>
          </a:p>
          <a:p>
            <a:r>
              <a:rPr lang="en-US" sz="1200" dirty="0"/>
              <a:t>emails.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C8400-2E14-AB04-9970-A4E43E0E284E}"/>
              </a:ext>
            </a:extLst>
          </p:cNvPr>
          <p:cNvSpPr txBox="1"/>
          <p:nvPr/>
        </p:nvSpPr>
        <p:spPr>
          <a:xfrm>
            <a:off x="7316309" y="5974473"/>
            <a:ext cx="3247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run folder is written in a protected read</a:t>
            </a:r>
          </a:p>
          <a:p>
            <a:r>
              <a:rPr lang="en-US" sz="1200" dirty="0"/>
              <a:t>Only location on the cluster. Folders are arranged</a:t>
            </a:r>
          </a:p>
          <a:p>
            <a:r>
              <a:rPr lang="en-US" sz="1200" dirty="0"/>
              <a:t>on a per instrument basis.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97FA0F-92E1-EDA2-17E3-480A2164C2D2}"/>
              </a:ext>
            </a:extLst>
          </p:cNvPr>
          <p:cNvSpPr txBox="1"/>
          <p:nvPr/>
        </p:nvSpPr>
        <p:spPr>
          <a:xfrm>
            <a:off x="8186637" y="3465432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HPC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B76343-6B30-DFEE-DB69-D3737DC93697}"/>
              </a:ext>
            </a:extLst>
          </p:cNvPr>
          <p:cNvSpPr txBox="1"/>
          <p:nvPr/>
        </p:nvSpPr>
        <p:spPr>
          <a:xfrm>
            <a:off x="7671663" y="76279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Sequencing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67477C9-7AAF-43BD-BE12-73BB0FE3762A}"/>
              </a:ext>
            </a:extLst>
          </p:cNvPr>
          <p:cNvSpPr txBox="1"/>
          <p:nvPr/>
        </p:nvSpPr>
        <p:spPr>
          <a:xfrm>
            <a:off x="753271" y="2624048"/>
            <a:ext cx="272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Sample information and sequencing</a:t>
            </a:r>
          </a:p>
          <a:p>
            <a:r>
              <a:rPr lang="en-US" sz="1200" dirty="0"/>
              <a:t>run setup is entered in the LIMS by users</a:t>
            </a:r>
          </a:p>
          <a:p>
            <a:r>
              <a:rPr lang="en-US" sz="1200" dirty="0"/>
              <a:t>or sequencing team members.</a:t>
            </a:r>
          </a:p>
        </p:txBody>
      </p: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78CFAD4-5E45-981A-ACD6-B4CA7E1CF172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5433293" y="3588112"/>
            <a:ext cx="27235" cy="16785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5ABAA0D0-7D01-A638-61EB-CF807117F59D}"/>
              </a:ext>
            </a:extLst>
          </p:cNvPr>
          <p:cNvCxnSpPr>
            <a:cxnSpLocks/>
          </p:cNvCxnSpPr>
          <p:nvPr/>
        </p:nvCxnSpPr>
        <p:spPr>
          <a:xfrm flipH="1" flipV="1">
            <a:off x="5433292" y="5266673"/>
            <a:ext cx="2446992" cy="315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FEF3D8C0-D6EE-4269-4852-4F269EB55CA0}"/>
              </a:ext>
            </a:extLst>
          </p:cNvPr>
          <p:cNvCxnSpPr>
            <a:cxnSpLocks/>
            <a:stCxn id="1030" idx="2"/>
          </p:cNvCxnSpPr>
          <p:nvPr/>
        </p:nvCxnSpPr>
        <p:spPr>
          <a:xfrm>
            <a:off x="5433293" y="3588112"/>
            <a:ext cx="2446991" cy="17094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7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4">
            <a:extLst>
              <a:ext uri="{FF2B5EF4-FFF2-40B4-BE49-F238E27FC236}">
                <a16:creationId xmlns:a16="http://schemas.microsoft.com/office/drawing/2014/main" id="{224F56CF-04B6-344F-9B94-3257840EB844}"/>
              </a:ext>
            </a:extLst>
          </p:cNvPr>
          <p:cNvSpPr txBox="1">
            <a:spLocks/>
          </p:cNvSpPr>
          <p:nvPr/>
        </p:nvSpPr>
        <p:spPr>
          <a:xfrm>
            <a:off x="262848" y="612731"/>
            <a:ext cx="10515600" cy="45910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311274"/>
            <a:ext cx="10515600" cy="4683125"/>
          </a:xfrm>
        </p:spPr>
        <p:txBody>
          <a:bodyPr/>
          <a:lstStyle/>
          <a:p>
            <a:r>
              <a:rPr lang="en-US" sz="1800" dirty="0"/>
              <a:t>Who we are and the team organization.</a:t>
            </a:r>
          </a:p>
          <a:p>
            <a:r>
              <a:rPr lang="en-US" sz="1800" dirty="0"/>
              <a:t>Sequencing lifecycle at NYUAD.</a:t>
            </a:r>
          </a:p>
          <a:p>
            <a:r>
              <a:rPr lang="en-US" sz="1800" dirty="0"/>
              <a:t>MSIO.</a:t>
            </a:r>
          </a:p>
          <a:p>
            <a:r>
              <a:rPr lang="en-US" sz="1800" dirty="0"/>
              <a:t>GURU.</a:t>
            </a:r>
          </a:p>
          <a:p>
            <a:r>
              <a:rPr lang="en-US" sz="1800" dirty="0"/>
              <a:t>JIRA.</a:t>
            </a:r>
          </a:p>
          <a:p>
            <a:r>
              <a:rPr lang="en-US" sz="1800" dirty="0"/>
              <a:t>NASQAR</a:t>
            </a:r>
          </a:p>
          <a:p>
            <a:r>
              <a:rPr lang="en-US" sz="1800" dirty="0"/>
              <a:t>BioSAILs.</a:t>
            </a:r>
          </a:p>
          <a:p>
            <a:r>
              <a:rPr lang="en-US" sz="1800" dirty="0"/>
              <a:t>The GENCORE software modules.</a:t>
            </a:r>
          </a:p>
          <a:p>
            <a:r>
              <a:rPr lang="en-US" sz="1800" dirty="0"/>
              <a:t>Data policies and SOPs.</a:t>
            </a:r>
          </a:p>
          <a:p>
            <a:r>
              <a:rPr lang="en-US" sz="1800" dirty="0"/>
              <a:t>The HPC front-end interface.</a:t>
            </a:r>
          </a:p>
        </p:txBody>
      </p:sp>
    </p:spTree>
    <p:extLst>
      <p:ext uri="{BB962C8B-B14F-4D97-AF65-F5344CB8AC3E}">
        <p14:creationId xmlns:p14="http://schemas.microsoft.com/office/powerpoint/2010/main" val="219518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57068C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9D8BC-F2AC-6145-B1C3-9E7A303D5CB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0"/>
            <a:ext cx="8650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1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933DC-A511-60F9-0F26-7B8E150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Our LIMS is based on the open source MISO software </a:t>
            </a:r>
            <a:r>
              <a:rPr lang="en-US" b="0" i="0" u="sng" dirty="0">
                <a:effectLst/>
                <a:latin typeface="-apple-system"/>
                <a:hlinkClick r:id="rId2"/>
              </a:rPr>
              <a:t>https://github.com/miso-lims/miso-lims</a:t>
            </a:r>
            <a:endParaRPr lang="en-US" b="0" i="0" u="sng" dirty="0">
              <a:effectLst/>
              <a:latin typeface="-apple-system"/>
            </a:endParaRPr>
          </a:p>
          <a:p>
            <a:r>
              <a:rPr lang="en-US" dirty="0">
                <a:latin typeface="-apple-system"/>
              </a:rPr>
              <a:t>Used to catalogue sequencing samples and submit them for sequencing.</a:t>
            </a:r>
          </a:p>
          <a:p>
            <a:r>
              <a:rPr lang="en-US" dirty="0">
                <a:latin typeface="-apple-system"/>
              </a:rPr>
              <a:t>Available at </a:t>
            </a:r>
            <a:r>
              <a:rPr lang="en-US" dirty="0">
                <a:latin typeface="-apple-system"/>
                <a:hlinkClick r:id="rId3"/>
              </a:rPr>
              <a:t>https://miso.abudhabi.nyu.edu/</a:t>
            </a: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Fill out this </a:t>
            </a:r>
            <a:r>
              <a:rPr lang="en-US" dirty="0">
                <a:latin typeface="-apple-system"/>
                <a:hlinkClick r:id="rId4"/>
              </a:rPr>
              <a:t>form</a:t>
            </a:r>
            <a:r>
              <a:rPr lang="en-US" dirty="0">
                <a:latin typeface="-apple-system"/>
              </a:rPr>
              <a:t> to request an account.</a:t>
            </a:r>
          </a:p>
          <a:p>
            <a:r>
              <a:rPr lang="en-US" dirty="0">
                <a:latin typeface="-apple-system"/>
              </a:rPr>
              <a:t>Quick video tutorial available </a:t>
            </a:r>
            <a:r>
              <a:rPr lang="en-US" dirty="0">
                <a:latin typeface="-apple-system"/>
                <a:hlinkClick r:id="rId5"/>
              </a:rPr>
              <a:t>here</a:t>
            </a:r>
            <a:r>
              <a:rPr lang="en-US" dirty="0">
                <a:latin typeface="-apple-system"/>
              </a:rPr>
              <a:t>.</a:t>
            </a:r>
          </a:p>
          <a:p>
            <a:r>
              <a:rPr lang="en-US" dirty="0">
                <a:latin typeface="-apple-system"/>
              </a:rPr>
              <a:t>The NYUAD MISO instance is hosted on a </a:t>
            </a:r>
            <a:r>
              <a:rPr lang="en-US" dirty="0" err="1">
                <a:latin typeface="-apple-system"/>
              </a:rPr>
              <a:t>stad</a:t>
            </a:r>
            <a:r>
              <a:rPr lang="en-US" dirty="0">
                <a:latin typeface="-apple-system"/>
              </a:rPr>
              <a:t>-alone server.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A3C9ECF-AF77-2B25-7762-B0DE0F09555C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LIMS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9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933DC-A511-60F9-0F26-7B8E150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enomics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seq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U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encing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un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a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U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tomation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– GURU.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Developed in-house for the automation of sequencing run processing.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Handles data migration and archiving, demultiplexing, WF submission and monitoring, reporting to JIRA, and emailing end-users.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The next iteration will allow users to tag samples, select appropriate downstream analysis WFs, and edit them if necessary, and submit them.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A standard REST API means it is extensible.</a:t>
            </a:r>
          </a:p>
          <a:p>
            <a:endParaRPr lang="en-US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A3C9ECF-AF77-2B25-7762-B0DE0F09555C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GURU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1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38778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rgbClr val="57068C"/>
                </a:solidFill>
                <a:latin typeface="Arial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2E9D8BC-F2AC-6145-B1C3-9E7A303D5CB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Scientific project management - JIRA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6" name="Picture 55" descr="Screen Shot 2018-02-04 at 4.20.0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35337"/>
            <a:ext cx="7480300" cy="3855641"/>
          </a:xfrm>
          <a:prstGeom prst="rect">
            <a:avLst/>
          </a:prstGeom>
        </p:spPr>
      </p:pic>
      <p:pic>
        <p:nvPicPr>
          <p:cNvPr id="58" name="Picture 57" descr="Screen Shot 2018-02-04 at 4.22.15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19954"/>
            <a:ext cx="7962900" cy="406964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3506897"/>
            <a:ext cx="6731000" cy="2768160"/>
          </a:xfrm>
          <a:prstGeom prst="rect">
            <a:avLst/>
          </a:prstGeom>
        </p:spPr>
      </p:pic>
      <p:pic>
        <p:nvPicPr>
          <p:cNvPr id="60" name="Picture 59" descr="Screen Shot 2018-02-04 at 4.26.2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321331"/>
            <a:ext cx="5969000" cy="382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4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933DC-A511-60F9-0F26-7B8E150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NASQAR stands for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N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ucleic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cid 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S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e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Q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uence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A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nalysis 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R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esource.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F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ront-end web-based platform for high throughput sequencing data analysis and visualization.</a:t>
            </a:r>
          </a:p>
          <a:p>
            <a:r>
              <a:rPr lang="en-US" dirty="0">
                <a:solidFill>
                  <a:srgbClr val="1F2328"/>
                </a:solidFill>
                <a:latin typeface="-apple-system"/>
              </a:rPr>
              <a:t>Built on R and </a:t>
            </a:r>
            <a:r>
              <a:rPr lang="en-US" dirty="0" err="1">
                <a:solidFill>
                  <a:srgbClr val="1F2328"/>
                </a:solidFill>
                <a:latin typeface="-apple-system"/>
              </a:rPr>
              <a:t>Rshiny</a:t>
            </a:r>
            <a:r>
              <a:rPr lang="en-US" dirty="0">
                <a:solidFill>
                  <a:srgbClr val="1F2328"/>
                </a:solidFill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NASQAR 2.0 will cover additional domains/apps (RNAseq, 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Sequencing data QC, Metagenomics, Epigenetics, WGS/WES/Panels).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328"/>
                </a:solidFill>
                <a:latin typeface="-apple-system"/>
              </a:rPr>
              <a:t>Can be ran on a public website, deployed locally, or on the HPC.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http://nasqar2.abudhabi.nyu.edu/</a:t>
            </a:r>
            <a:endParaRPr lang="en-US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latin typeface="-apple-system"/>
                <a:hlinkClick r:id="rId3"/>
              </a:rPr>
              <a:t>https://github.com/NYUAD-Core-Bioinformatics/Nasqar2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A3C9ECF-AF77-2B25-7762-B0DE0F09555C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NASQAR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3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BD0-00F7-154A-9CFC-9685FCEB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8" y="1527673"/>
            <a:ext cx="6764677" cy="501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WMS are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system that enables the automation and execution of a series of predefined tasks.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Capable of scaling and adapting as the tasks or the requirements change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abstract the backend process from the user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an interface to define and execute the tasks.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bioinformatics, WMS rely on some form of directed graph, where nodes usually are tasks, and edges represent data flow or dependencies.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Should also allow for monitoring and reporting of the executed workflows.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Ideally, should allow for an easy entry barrier to new and less experienced users.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Ideally, should be easily deployed on different architectures, and support multiple system setups.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a lot of WMS currently available and choosing the right one can be a challenge, but you should definitely pick one!</a:t>
            </a:r>
          </a:p>
          <a:p>
            <a:endParaRPr lang="en-US" sz="1400" b="1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24F56CF-04B6-344F-9B94-3257840EB844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Workflow Management Systems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CBCC2-D32E-EA43-BDDB-06D051FD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0" y="1527673"/>
            <a:ext cx="3727450" cy="3031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53A47-B227-4743-A0BC-8F1A4334543F}"/>
              </a:ext>
            </a:extLst>
          </p:cNvPr>
          <p:cNvSpPr txBox="1"/>
          <p:nvPr/>
        </p:nvSpPr>
        <p:spPr>
          <a:xfrm>
            <a:off x="8337550" y="4654550"/>
            <a:ext cx="3524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Differential expression analysis</a:t>
            </a:r>
          </a:p>
          <a:p>
            <a:r>
              <a:rPr lang="en-US" sz="1000" dirty="0"/>
              <a:t>http://</a:t>
            </a:r>
            <a:r>
              <a:rPr lang="en-US" sz="1000" dirty="0" err="1"/>
              <a:t>ccb.jhu.edu</a:t>
            </a:r>
            <a:r>
              <a:rPr lang="en-US" sz="1000" dirty="0"/>
              <a:t>/software/</a:t>
            </a:r>
            <a:r>
              <a:rPr lang="en-US" sz="1000" dirty="0" err="1"/>
              <a:t>stringtie</a:t>
            </a:r>
            <a:r>
              <a:rPr lang="en-US" sz="1000" dirty="0"/>
              <a:t>/</a:t>
            </a:r>
            <a:r>
              <a:rPr lang="en-US" sz="1000" dirty="0" err="1"/>
              <a:t>index.shtml?t</a:t>
            </a:r>
            <a:r>
              <a:rPr lang="en-US" sz="1000" dirty="0"/>
              <a:t>=manual</a:t>
            </a:r>
          </a:p>
        </p:txBody>
      </p:sp>
    </p:spTree>
    <p:extLst>
      <p:ext uri="{BB962C8B-B14F-4D97-AF65-F5344CB8AC3E}">
        <p14:creationId xmlns:p14="http://schemas.microsoft.com/office/powerpoint/2010/main" val="15566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BD0-00F7-154A-9CFC-9685FCEB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8" y="1527673"/>
            <a:ext cx="6224351" cy="501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BioSAILs</a:t>
            </a:r>
            <a:endParaRPr lang="en-US" sz="20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ioinformatics </a:t>
            </a:r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tandardized </a:t>
            </a:r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nalysis </a:t>
            </a:r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nformation </a:t>
            </a:r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ayer</a:t>
            </a:r>
            <a:r>
              <a:rPr lang="en-US" sz="1400" b="1" u="sng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comprises of 2 distinct layers,</a:t>
            </a:r>
          </a:p>
          <a:p>
            <a:pPr lvl="1"/>
            <a:r>
              <a:rPr lang="en-US" sz="1000" b="1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Biox</a:t>
            </a:r>
            <a:r>
              <a:rPr lang="en-US" sz="10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 Which is the analysis templating system.</a:t>
            </a:r>
          </a:p>
          <a:p>
            <a:pPr lvl="1"/>
            <a:r>
              <a:rPr lang="en-US" sz="1000" b="1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HPCrunner</a:t>
            </a:r>
            <a:r>
              <a:rPr lang="en-US" sz="10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 The workflow submission system.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 are defined in YAML format.</a:t>
            </a:r>
          </a:p>
          <a:p>
            <a:r>
              <a:rPr lang="en-US" sz="1400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Biox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reads the YAML workflows and renders and executable script.</a:t>
            </a:r>
          </a:p>
          <a:p>
            <a:r>
              <a:rPr lang="en-US" sz="1400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HPCrunner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can then process the resulting shell script and submit on a workstation, HPC, or cloud infrastructure.</a:t>
            </a:r>
          </a:p>
          <a:p>
            <a:pPr marL="0" indent="0">
              <a:buNone/>
            </a:pPr>
            <a:endParaRPr lang="en-US" sz="14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24F56CF-04B6-344F-9B94-3257840EB844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BioSAILs</a:t>
            </a:r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What is it?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4BB91-1C29-6F40-AB0A-CDCDC4D4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199" y="1736226"/>
            <a:ext cx="5441953" cy="38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BD0-00F7-154A-9CFC-9685FCEB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8" y="1527673"/>
            <a:ext cx="6764677" cy="50102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57068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BioSAILs</a:t>
            </a:r>
            <a:endParaRPr lang="en-US" sz="20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Plain text based format for defining workflows make it easier to understand and create.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Versatile in where it can be deployed, standalone machine, HPC cluster, or a cloud environment.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to install through </a:t>
            </a:r>
            <a:r>
              <a:rPr lang="en-US" sz="1400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Bioconda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not use a Domain Specific Language (DSL).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Extensibility through the use of plugins and APIs, and can consume both YAML and JSON.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Reproducibility, logging, and reporting.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resources and support with rich documentation, </a:t>
            </a:r>
            <a:r>
              <a:rPr lang="en-US" sz="1400" dirty="0" err="1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howto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guides, and interactive workflow editor.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NYU researchers can benefit from in-house support for a WMS that has been running in production for the last 4 years.</a:t>
            </a:r>
          </a:p>
          <a:p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production level workflows already exist to cover, QC/QT, RNAseq, WGS/WES, </a:t>
            </a:r>
            <a:r>
              <a:rPr lang="en-US" sz="1400" i="1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novo </a:t>
            </a: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Genome/transcriptome, Epigenetic analysis, Metagenomics.</a:t>
            </a:r>
          </a:p>
          <a:p>
            <a:endParaRPr lang="en-US" sz="14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24F56CF-04B6-344F-9B94-3257840EB844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BioSAILs</a:t>
            </a:r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 Advantages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2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BD0-00F7-154A-9CFC-9685FCEB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8" y="1527673"/>
            <a:ext cx="5695040" cy="501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7F7F7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the years, we have compiled many workflows to perform various types of analysis. All of which are ready to use with minimal changes.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0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rgbClr val="7F7F7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6331E4-E68C-4A47-8B6E-9A381A2775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whole collection of ready-made workflows</a:t>
            </a:r>
            <a:endParaRPr lang="en-US" sz="2600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55B27F-54B8-8545-AE9E-255A01AE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40" y="3995402"/>
            <a:ext cx="2068489" cy="443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B59B84-758D-2842-A4B0-06AE32C84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74" y="2305673"/>
            <a:ext cx="2199514" cy="13265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46AA20-4E50-BF40-B4EF-F23E0FA1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4263" y="5254469"/>
            <a:ext cx="1739900" cy="426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FE6082-08BA-7146-993A-E887C5025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331" y="4624749"/>
            <a:ext cx="3962400" cy="1056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29C767-4E90-6343-87B6-62A02C6A50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263" y="2305673"/>
            <a:ext cx="3218886" cy="1498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3F6AF9-B57B-E549-89BF-04C3611F5E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4263" y="4624749"/>
            <a:ext cx="1999211" cy="4699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93608D-3ABD-CE45-B06B-3765FDB0B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140" y="2147110"/>
            <a:ext cx="2895600" cy="16436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342EA8-A271-8C4B-8E3A-6EB38C9E25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140" y="4779689"/>
            <a:ext cx="225425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7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BD0-00F7-154A-9CFC-9685FCEBDA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1795" y="3763825"/>
            <a:ext cx="5257800" cy="3125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gencore</a:t>
            </a:r>
            <a:r>
              <a:rPr lang="en-US" sz="1800" dirty="0"/>
              <a:t>/1</a:t>
            </a:r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dirty="0"/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Groups of relevant software deployed together as one module (e.g.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variant_detection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de_novo_gencomic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Great for just loading one module with all the software.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Difficult to maintain and update.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None searchable (at least not easily)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Will not be supported in the future but is still being used.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6A7CEE-EA1D-5B4D-A6B1-A8A7DFC07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2406" y="3732194"/>
            <a:ext cx="5257800" cy="312580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err="1"/>
              <a:t>gencore</a:t>
            </a:r>
            <a:r>
              <a:rPr lang="en-US" sz="1800" dirty="0"/>
              <a:t>/2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Software built as individual modules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 be configured to act in a similar way to grouped software using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BioSAILs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Easy to install and deploy cluster-wide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Searchable using the module avail command.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Any software, any version that is available in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bioconda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can be installed and deployed.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24F56CF-04B6-344F-9B94-3257840EB844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Bioinformatics Software on the HPC – GENCORE modules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35BEC-99E3-AA43-9061-3ACEE7B84549}"/>
              </a:ext>
            </a:extLst>
          </p:cNvPr>
          <p:cNvSpPr txBox="1"/>
          <p:nvPr/>
        </p:nvSpPr>
        <p:spPr>
          <a:xfrm>
            <a:off x="433526" y="1017641"/>
            <a:ext cx="9422708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are responsible for deploying software stacks on Dalma, NOT the HPC team.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Two versions exist,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gencore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/1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gencore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/2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Third option is for you to maintain and install your own software stack (e.g.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miniconda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Only singularity is currently supported, no Docker.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can also build software from source if they are not available through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conda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We also maintain a host of reference genomes and their indices at 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/scratch/</a:t>
            </a:r>
            <a:r>
              <a:rPr lang="en-US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Reference_genomes</a:t>
            </a:r>
            <a:r>
              <a:rPr lang="en-US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/Public/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D730CD-F12A-5747-B6A8-8224DBD0C388}"/>
              </a:ext>
            </a:extLst>
          </p:cNvPr>
          <p:cNvSpPr txBox="1"/>
          <p:nvPr/>
        </p:nvSpPr>
        <p:spPr>
          <a:xfrm>
            <a:off x="913523" y="4086990"/>
            <a:ext cx="3624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gencore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gencore_variant_detection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936218-AA5C-F84D-869F-C4E47A05A27E}"/>
              </a:ext>
            </a:extLst>
          </p:cNvPr>
          <p:cNvSpPr txBox="1"/>
          <p:nvPr/>
        </p:nvSpPr>
        <p:spPr>
          <a:xfrm>
            <a:off x="6402406" y="4091615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all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gencore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/1.9</a:t>
            </a:r>
          </a:p>
        </p:txBody>
      </p:sp>
    </p:spTree>
    <p:extLst>
      <p:ext uri="{BB962C8B-B14F-4D97-AF65-F5344CB8AC3E}">
        <p14:creationId xmlns:p14="http://schemas.microsoft.com/office/powerpoint/2010/main" val="38930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9CB559-C6C9-B29F-6EC6-F440DEFA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Kristin C </a:t>
            </a:r>
            <a:r>
              <a:rPr lang="en-US" dirty="0" err="1"/>
              <a:t>Gunsalus</a:t>
            </a:r>
            <a:r>
              <a:rPr lang="en-US" dirty="0"/>
              <a:t>	-	Director of Bioinformatics NYUAD CGSB</a:t>
            </a:r>
          </a:p>
          <a:p>
            <a:r>
              <a:rPr lang="en-US" dirty="0"/>
              <a:t>Nizar </a:t>
            </a:r>
            <a:r>
              <a:rPr lang="en-US" dirty="0" err="1"/>
              <a:t>Drou</a:t>
            </a:r>
            <a:r>
              <a:rPr lang="en-US" dirty="0"/>
              <a:t>			-	Bioinformatics Lead Developer</a:t>
            </a:r>
          </a:p>
          <a:p>
            <a:r>
              <a:rPr lang="en-US" dirty="0"/>
              <a:t>Muhammad Arshad	-	Bioinformatics Data Analyst</a:t>
            </a:r>
          </a:p>
          <a:p>
            <a:r>
              <a:rPr lang="en-US" dirty="0"/>
              <a:t>Jayaram Radhakrishnan	-	Bioinformatics Infrastructure Engineer</a:t>
            </a:r>
          </a:p>
          <a:p>
            <a:r>
              <a:rPr lang="en-US" dirty="0"/>
              <a:t>Giuseppe A </a:t>
            </a:r>
            <a:r>
              <a:rPr lang="en-US" dirty="0" err="1"/>
              <a:t>Saldi</a:t>
            </a:r>
            <a:r>
              <a:rPr lang="en-US" dirty="0"/>
              <a:t>		-	Data Computational Scientist</a:t>
            </a:r>
          </a:p>
          <a:p>
            <a:r>
              <a:rPr lang="en-US" dirty="0"/>
              <a:t>Nabil </a:t>
            </a:r>
            <a:r>
              <a:rPr lang="en-US" dirty="0" err="1"/>
              <a:t>Rahiman</a:t>
            </a:r>
            <a:r>
              <a:rPr lang="en-US" dirty="0"/>
              <a:t>		-	Bioinformatics Full Stack Developer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40CCFF51-3409-BA92-51C5-C1BDD6D1B2A7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Team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92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933DC-A511-60F9-0F26-7B8E150D8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Core bioinformatics team has a large allocation of resources available on the HPC.</a:t>
            </a:r>
          </a:p>
          <a:p>
            <a:r>
              <a:rPr lang="en-US" sz="1800" dirty="0"/>
              <a:t>Sequencing data can only be read by the </a:t>
            </a:r>
            <a:r>
              <a:rPr lang="en-US" sz="1800" dirty="0" err="1"/>
              <a:t>gencore</a:t>
            </a:r>
            <a:r>
              <a:rPr lang="en-US" sz="1800" dirty="0"/>
              <a:t> users (not overwritten).</a:t>
            </a:r>
          </a:p>
          <a:p>
            <a:r>
              <a:rPr lang="en-US" sz="1800" dirty="0"/>
              <a:t>Data is staged on the $SCRATCH filesystem.</a:t>
            </a:r>
          </a:p>
          <a:p>
            <a:r>
              <a:rPr lang="en-US" sz="1800" dirty="0"/>
              <a:t>Sequencing and analysis folder locations are archived using an automated process daily.</a:t>
            </a:r>
          </a:p>
          <a:p>
            <a:r>
              <a:rPr lang="en-US" sz="1800" dirty="0"/>
              <a:t>Sharing of data with external collaborators needs to be submitted in writing.</a:t>
            </a:r>
          </a:p>
          <a:p>
            <a:r>
              <a:rPr lang="en-US" sz="1800" dirty="0"/>
              <a:t>We will always maintain all sequencing data including the WFs and parameters that generated the results (also analysis </a:t>
            </a:r>
            <a:r>
              <a:rPr lang="en-US" sz="1800" dirty="0" err="1"/>
              <a:t>results..for</a:t>
            </a:r>
            <a:r>
              <a:rPr lang="en-US" sz="1800" dirty="0"/>
              <a:t> now).</a:t>
            </a:r>
          </a:p>
          <a:p>
            <a:r>
              <a:rPr lang="en-US" sz="1800" dirty="0"/>
              <a:t>Dearchiving of data uses a dedicated folder structure and will be the end-users responsibility to ensure storage allocation.</a:t>
            </a:r>
          </a:p>
          <a:p>
            <a:r>
              <a:rPr lang="en-US" sz="1800" dirty="0"/>
              <a:t>We can upload your data to public repositories (e.g. SRA) but you will have to create an account and fill out any metadata requirements.</a:t>
            </a:r>
          </a:p>
          <a:p>
            <a:r>
              <a:rPr lang="en-US" sz="1800" dirty="0"/>
              <a:t>Remember, we don’t own your data, we just maintain it!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A3C9ECF-AF77-2B25-7762-B0DE0F09555C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policies and SOPs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9D8B41-45A2-DA5E-6CEC-6011192EF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Accessible at </a:t>
            </a:r>
            <a:r>
              <a:rPr lang="en-US" dirty="0">
                <a:hlinkClick r:id="rId2"/>
              </a:rPr>
              <a:t>https://ood.hpc.abudhabi.nyu.edu/pun/sys/dashboard</a:t>
            </a:r>
            <a:endParaRPr lang="en-US" dirty="0"/>
          </a:p>
          <a:p>
            <a:r>
              <a:rPr lang="en-US" dirty="0"/>
              <a:t>We collaborate with the NYUAD HPC team to deploy Bioinformatics software.</a:t>
            </a:r>
          </a:p>
          <a:p>
            <a:r>
              <a:rPr lang="en-US" dirty="0"/>
              <a:t>Useful for running </a:t>
            </a:r>
            <a:r>
              <a:rPr lang="en-US" dirty="0" err="1"/>
              <a:t>Rstudio</a:t>
            </a:r>
            <a:r>
              <a:rPr lang="en-US" dirty="0"/>
              <a:t> with large resources.</a:t>
            </a:r>
          </a:p>
          <a:p>
            <a:r>
              <a:rPr lang="en-US" dirty="0"/>
              <a:t>Useful for initiating IGV.</a:t>
            </a:r>
          </a:p>
          <a:p>
            <a:r>
              <a:rPr lang="en-US" dirty="0"/>
              <a:t>Accessible from within the “Interactive apps” tab.</a:t>
            </a:r>
          </a:p>
          <a:p>
            <a:r>
              <a:rPr lang="en-US" dirty="0"/>
              <a:t>Let us know if there is a particular app you want deployed.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4C24EEEB-8D85-AC88-405E-21FE9650E471}"/>
              </a:ext>
            </a:extLst>
          </p:cNvPr>
          <p:cNvSpPr txBox="1">
            <a:spLocks/>
          </p:cNvSpPr>
          <p:nvPr/>
        </p:nvSpPr>
        <p:spPr>
          <a:xfrm>
            <a:off x="262848" y="616065"/>
            <a:ext cx="10515600" cy="452432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2E1C4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HPC Front-end Interface</a:t>
            </a:r>
            <a:endParaRPr lang="en-US" sz="2600" b="1" dirty="0">
              <a:solidFill>
                <a:srgbClr val="57068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60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328773" y="387509"/>
            <a:ext cx="11527605" cy="6170772"/>
          </a:xfrm>
          <a:prstGeom prst="rect">
            <a:avLst/>
          </a:prstGeom>
          <a:gradFill>
            <a:gsLst>
              <a:gs pos="0">
                <a:srgbClr val="57068C"/>
              </a:gs>
              <a:gs pos="9000">
                <a:srgbClr val="57068C"/>
              </a:gs>
              <a:gs pos="99000">
                <a:srgbClr val="008DA9"/>
              </a:gs>
              <a:gs pos="100000">
                <a:srgbClr val="008DA9"/>
              </a:gs>
            </a:gsLst>
            <a:lin ang="54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66477" y="5231971"/>
            <a:ext cx="3175000" cy="11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520575" y="569129"/>
            <a:ext cx="9144000" cy="2325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spcBef>
                <a:spcPts val="0"/>
              </a:spcBef>
              <a:buClr>
                <a:schemeClr val="lt1"/>
              </a:buClr>
              <a:buSzPts val="6000"/>
            </a:pPr>
            <a:r>
              <a:rPr lang="en-US" sz="4800" b="1" dirty="0">
                <a:solidFill>
                  <a:schemeClr val="bg1"/>
                </a:solidFill>
              </a:rPr>
              <a:t>Muhammad Arshad</a:t>
            </a:r>
            <a:endParaRPr sz="4800" b="1" dirty="0">
              <a:solidFill>
                <a:schemeClr val="bg1"/>
              </a:solidFill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520575" y="3574748"/>
            <a:ext cx="9144000" cy="190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GB" dirty="0">
                <a:solidFill>
                  <a:schemeClr val="lt1"/>
                </a:solidFill>
              </a:rPr>
              <a:t>Bioinformatics Data Analyst</a:t>
            </a:r>
            <a:endParaRPr dirty="0"/>
          </a:p>
        </p:txBody>
      </p:sp>
      <p:sp>
        <p:nvSpPr>
          <p:cNvPr id="6" name="Google Shape;91;p1"/>
          <p:cNvSpPr txBox="1">
            <a:spLocks/>
          </p:cNvSpPr>
          <p:nvPr/>
        </p:nvSpPr>
        <p:spPr>
          <a:xfrm>
            <a:off x="3014583" y="5340615"/>
            <a:ext cx="5451894" cy="951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lt1"/>
              </a:buClr>
              <a:buSzPts val="1600"/>
            </a:pPr>
            <a:endParaRPr lang="en-GB" sz="1600" dirty="0">
              <a:solidFill>
                <a:schemeClr val="lt1"/>
              </a:solidFill>
            </a:endParaRPr>
          </a:p>
          <a:p>
            <a:pPr marL="0" indent="0">
              <a:buClr>
                <a:schemeClr val="lt1"/>
              </a:buClr>
              <a:buSzPts val="1600"/>
            </a:pPr>
            <a:r>
              <a:rPr lang="en-GB" sz="1600" dirty="0">
                <a:solidFill>
                  <a:schemeClr val="lt1"/>
                </a:solidFill>
              </a:rPr>
              <a:t>Core Bioinformatics, CGSB</a:t>
            </a:r>
          </a:p>
          <a:p>
            <a:pPr marL="0" indent="0">
              <a:buClr>
                <a:schemeClr val="lt1"/>
              </a:buClr>
              <a:buSzPts val="1600"/>
            </a:pPr>
            <a:endParaRPr lang="en-GB" sz="1600" dirty="0">
              <a:solidFill>
                <a:schemeClr val="lt1"/>
              </a:solidFill>
            </a:endParaRPr>
          </a:p>
          <a:p>
            <a:pPr marL="0" indent="0"/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87499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0" y="0"/>
            <a:ext cx="12192000" cy="26712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64195" y="1771134"/>
            <a:ext cx="6087762" cy="3936580"/>
            <a:chOff x="5494637" y="1771134"/>
            <a:chExt cx="6372784" cy="4150765"/>
          </a:xfrm>
        </p:grpSpPr>
        <p:grpSp>
          <p:nvGrpSpPr>
            <p:cNvPr id="9" name="Group 8"/>
            <p:cNvGrpSpPr/>
            <p:nvPr/>
          </p:nvGrpSpPr>
          <p:grpSpPr>
            <a:xfrm>
              <a:off x="5494637" y="1771134"/>
              <a:ext cx="6372784" cy="4150765"/>
              <a:chOff x="5494637" y="1771134"/>
              <a:chExt cx="6372784" cy="415076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6A37D76-BE3A-4A10-B0D0-AC69D5795F98}"/>
                  </a:ext>
                </a:extLst>
              </p:cNvPr>
              <p:cNvGrpSpPr/>
              <p:nvPr/>
            </p:nvGrpSpPr>
            <p:grpSpPr>
              <a:xfrm>
                <a:off x="6409037" y="1771134"/>
                <a:ext cx="5458384" cy="4150765"/>
                <a:chOff x="1338605" y="287113"/>
                <a:chExt cx="8589063" cy="6283774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FA2034C-FB62-475E-B59B-DF426D2B8A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38605" y="287113"/>
                  <a:ext cx="8589063" cy="6283774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00FFBAF-456B-4BB6-9397-2353865099CE}"/>
                    </a:ext>
                  </a:extLst>
                </p:cNvPr>
                <p:cNvSpPr txBox="1"/>
                <p:nvPr/>
              </p:nvSpPr>
              <p:spPr>
                <a:xfrm>
                  <a:off x="1620253" y="4235115"/>
                  <a:ext cx="4788568" cy="212557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endParaRPr lang="en-GB" dirty="0"/>
                </a:p>
              </p:txBody>
            </p:sp>
          </p:grp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75D2BA3-55FF-4860-BF83-B70A2F0FFC26}"/>
                  </a:ext>
                </a:extLst>
              </p:cNvPr>
              <p:cNvCxnSpPr/>
              <p:nvPr/>
            </p:nvCxnSpPr>
            <p:spPr>
              <a:xfrm>
                <a:off x="6409037" y="2630905"/>
                <a:ext cx="785847" cy="336884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3AF07A1-B5C1-4E18-B419-6F2EF85DA955}"/>
                  </a:ext>
                </a:extLst>
              </p:cNvPr>
              <p:cNvSpPr/>
              <p:nvPr/>
            </p:nvSpPr>
            <p:spPr>
              <a:xfrm>
                <a:off x="5494637" y="1971803"/>
                <a:ext cx="914400" cy="914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ADFA71-3F50-444C-9626-523A22D468CD}"/>
                </a:ext>
              </a:extLst>
            </p:cNvPr>
            <p:cNvSpPr txBox="1"/>
            <p:nvPr/>
          </p:nvSpPr>
          <p:spPr>
            <a:xfrm>
              <a:off x="5534740" y="2169240"/>
              <a:ext cx="818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solidFill>
                    <a:schemeClr val="accent1"/>
                  </a:solidFill>
                </a:rPr>
                <a:t>Externally</a:t>
              </a:r>
            </a:p>
            <a:p>
              <a:r>
                <a:rPr lang="en-GB" sz="1200" dirty="0">
                  <a:solidFill>
                    <a:schemeClr val="accent1"/>
                  </a:solidFill>
                </a:rPr>
                <a:t>generated</a:t>
              </a:r>
            </a:p>
          </p:txBody>
        </p:sp>
      </p:grpSp>
      <p:sp>
        <p:nvSpPr>
          <p:cNvPr id="16" name="Google Shape;109;p3"/>
          <p:cNvSpPr txBox="1"/>
          <p:nvPr/>
        </p:nvSpPr>
        <p:spPr>
          <a:xfrm>
            <a:off x="864620" y="389362"/>
            <a:ext cx="10462760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lnSpc>
                <a:spcPct val="90000"/>
              </a:lnSpc>
              <a:buClr>
                <a:srgbClr val="C00000"/>
              </a:buClr>
              <a:buSzPts val="4400"/>
            </a:pPr>
            <a:r>
              <a:rPr lang="en-US" sz="3200" b="1" dirty="0">
                <a:solidFill>
                  <a:srgbClr val="C00000"/>
                </a:solidFill>
              </a:rPr>
              <a:t>Transposable Element (TE) detection from </a:t>
            </a:r>
            <a:r>
              <a:rPr lang="en-US" sz="3200" b="1" dirty="0" err="1">
                <a:solidFill>
                  <a:srgbClr val="C00000"/>
                </a:solidFill>
              </a:rPr>
              <a:t>RNAseq</a:t>
            </a:r>
            <a:r>
              <a:rPr lang="en-US" sz="3200" b="1" dirty="0">
                <a:solidFill>
                  <a:srgbClr val="C00000"/>
                </a:solidFill>
              </a:rPr>
              <a:t> datasets</a:t>
            </a:r>
            <a:endParaRPr sz="32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06529" y="1808226"/>
            <a:ext cx="2838497" cy="22118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992497" y="1086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Done Sign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67" y="3701422"/>
            <a:ext cx="505387" cy="28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DB5B2B-F5E6-4491-82EF-4EAFD96AD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965" y="1456177"/>
            <a:ext cx="10515600" cy="5160062"/>
          </a:xfrm>
        </p:spPr>
        <p:txBody>
          <a:bodyPr>
            <a:noAutofit/>
          </a:bodyPr>
          <a:lstStyle/>
          <a:p>
            <a:r>
              <a:rPr lang="en-US" sz="2000" dirty="0"/>
              <a:t>Like other TE expression software, </a:t>
            </a:r>
            <a:r>
              <a:rPr lang="en-US" sz="2000" dirty="0" err="1"/>
              <a:t>SQuIRE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quantifies expression at the subfamily level and </a:t>
            </a:r>
          </a:p>
          <a:p>
            <a:pPr marL="0" indent="0">
              <a:buNone/>
            </a:pPr>
            <a:r>
              <a:rPr lang="en-US" sz="2000" dirty="0"/>
              <a:t>performs differential expression analyses on TEs </a:t>
            </a:r>
          </a:p>
          <a:p>
            <a:pPr marL="0" indent="0">
              <a:buNone/>
            </a:pPr>
            <a:r>
              <a:rPr lang="en-US" sz="2000" dirty="0"/>
              <a:t>and genes</a:t>
            </a:r>
          </a:p>
          <a:p>
            <a:endParaRPr lang="en-US" sz="2000" dirty="0"/>
          </a:p>
          <a:p>
            <a:r>
              <a:rPr lang="en-US" sz="2000" dirty="0"/>
              <a:t>Unlike past approaches, however, </a:t>
            </a:r>
            <a:r>
              <a:rPr lang="en-US" sz="2000" dirty="0" err="1"/>
              <a:t>SQuIRE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quantifies TE expression at the locus level</a:t>
            </a:r>
          </a:p>
          <a:p>
            <a:endParaRPr lang="en-US" sz="2000" dirty="0"/>
          </a:p>
          <a:p>
            <a:r>
              <a:rPr lang="en-GB" sz="2000" dirty="0"/>
              <a:t>Locus-specific analysis, attainable with </a:t>
            </a:r>
            <a:r>
              <a:rPr lang="en-GB" sz="2000" dirty="0" err="1"/>
              <a:t>SQuIRE</a:t>
            </a:r>
            <a:r>
              <a:rPr lang="en-GB" sz="2000" dirty="0"/>
              <a:t>, is essential to get a true picture of the TE </a:t>
            </a:r>
            <a:r>
              <a:rPr lang="en-GB" sz="2000" dirty="0" err="1"/>
              <a:t>transcriptome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 err="1"/>
              <a:t>SQuIRE</a:t>
            </a:r>
            <a:r>
              <a:rPr lang="en-US" sz="2000" dirty="0"/>
              <a:t> provides a suite of tools to ensure the pipeline is user friendly, reproducible, and broadly applicable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278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01515" y="1684420"/>
            <a:ext cx="6075898" cy="4894105"/>
            <a:chOff x="4901514" y="345989"/>
            <a:chExt cx="6622473" cy="6144305"/>
          </a:xfrm>
        </p:grpSpPr>
        <p:sp>
          <p:nvSpPr>
            <p:cNvPr id="168" name="Google Shape;168;p9"/>
            <p:cNvSpPr/>
            <p:nvPr/>
          </p:nvSpPr>
          <p:spPr>
            <a:xfrm>
              <a:off x="4901514" y="345989"/>
              <a:ext cx="1219200" cy="40365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Raw fastq reads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901514" y="1228063"/>
              <a:ext cx="1219200" cy="61921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Clean Metagenomic reads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6868860" y="2193263"/>
              <a:ext cx="1219200" cy="61921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Kraken 2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8656096" y="2193263"/>
              <a:ext cx="1280449" cy="619211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MetaPhlAn</a:t>
              </a:r>
              <a:r>
                <a:rPr lang="en-GB" sz="1400" b="1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4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0304787" y="2193263"/>
              <a:ext cx="1219200" cy="61921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HUMAnN 3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6852011" y="4590100"/>
              <a:ext cx="3006436" cy="619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Taxonomic classification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10304787" y="4590100"/>
              <a:ext cx="1219200" cy="619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3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Functional classification</a:t>
              </a:r>
              <a:endParaRPr sz="13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868860" y="3391681"/>
              <a:ext cx="1219200" cy="61921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Bracken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8656096" y="3391681"/>
              <a:ext cx="1219200" cy="61921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Merge tables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0304787" y="3391681"/>
              <a:ext cx="1219200" cy="61921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Join/norm tables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852011" y="5871084"/>
              <a:ext cx="4671976" cy="619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kronagram, abundance bars, pathways, heatmap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2" name="Google Shape;182;p9"/>
            <p:cNvCxnSpPr/>
            <p:nvPr/>
          </p:nvCxnSpPr>
          <p:spPr>
            <a:xfrm>
              <a:off x="5511114" y="768115"/>
              <a:ext cx="0" cy="457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3" name="Google Shape;183;p9"/>
            <p:cNvCxnSpPr>
              <a:stCxn id="169" idx="3"/>
            </p:cNvCxnSpPr>
            <p:nvPr/>
          </p:nvCxnSpPr>
          <p:spPr>
            <a:xfrm>
              <a:off x="6120714" y="1537668"/>
              <a:ext cx="4833600" cy="23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" name="Google Shape;184;p9"/>
            <p:cNvCxnSpPr/>
            <p:nvPr/>
          </p:nvCxnSpPr>
          <p:spPr>
            <a:xfrm>
              <a:off x="10955949" y="1557825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5" name="Google Shape;185;p9"/>
            <p:cNvCxnSpPr/>
            <p:nvPr/>
          </p:nvCxnSpPr>
          <p:spPr>
            <a:xfrm>
              <a:off x="9224134" y="1562445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6" name="Google Shape;186;p9"/>
            <p:cNvCxnSpPr/>
            <p:nvPr/>
          </p:nvCxnSpPr>
          <p:spPr>
            <a:xfrm>
              <a:off x="7446134" y="1553209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8" name="Google Shape;188;p9"/>
            <p:cNvCxnSpPr/>
            <p:nvPr/>
          </p:nvCxnSpPr>
          <p:spPr>
            <a:xfrm>
              <a:off x="7444763" y="2830947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89" name="Google Shape;189;p9"/>
            <p:cNvCxnSpPr/>
            <p:nvPr/>
          </p:nvCxnSpPr>
          <p:spPr>
            <a:xfrm>
              <a:off x="9256715" y="2833805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0" name="Google Shape;190;p9"/>
            <p:cNvCxnSpPr/>
            <p:nvPr/>
          </p:nvCxnSpPr>
          <p:spPr>
            <a:xfrm>
              <a:off x="7444763" y="4032224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1" name="Google Shape;191;p9"/>
            <p:cNvCxnSpPr/>
            <p:nvPr/>
          </p:nvCxnSpPr>
          <p:spPr>
            <a:xfrm>
              <a:off x="9233370" y="4032224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2" name="Google Shape;192;p9"/>
            <p:cNvCxnSpPr/>
            <p:nvPr/>
          </p:nvCxnSpPr>
          <p:spPr>
            <a:xfrm>
              <a:off x="10954327" y="2843041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3" name="Google Shape;193;p9"/>
            <p:cNvCxnSpPr/>
            <p:nvPr/>
          </p:nvCxnSpPr>
          <p:spPr>
            <a:xfrm>
              <a:off x="10946715" y="4041460"/>
              <a:ext cx="0" cy="54864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4" name="Google Shape;194;p9"/>
            <p:cNvCxnSpPr/>
            <p:nvPr/>
          </p:nvCxnSpPr>
          <p:spPr>
            <a:xfrm>
              <a:off x="8363782" y="5233051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95" name="Google Shape;195;p9"/>
            <p:cNvCxnSpPr/>
            <p:nvPr/>
          </p:nvCxnSpPr>
          <p:spPr>
            <a:xfrm>
              <a:off x="10936109" y="5240167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16" name="Google Shape;216;p9"/>
          <p:cNvSpPr txBox="1"/>
          <p:nvPr/>
        </p:nvSpPr>
        <p:spPr>
          <a:xfrm>
            <a:off x="7294489" y="2172270"/>
            <a:ext cx="204821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GB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Reference-based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E670C8-D864-4A2E-8D83-7D21477F9135}"/>
              </a:ext>
            </a:extLst>
          </p:cNvPr>
          <p:cNvGrpSpPr/>
          <p:nvPr/>
        </p:nvGrpSpPr>
        <p:grpSpPr>
          <a:xfrm>
            <a:off x="921678" y="2211780"/>
            <a:ext cx="4196537" cy="4490762"/>
            <a:chOff x="544690" y="1059593"/>
            <a:chExt cx="4568489" cy="5570761"/>
          </a:xfrm>
        </p:grpSpPr>
        <p:sp>
          <p:nvSpPr>
            <p:cNvPr id="170" name="Google Shape;170;p9"/>
            <p:cNvSpPr/>
            <p:nvPr/>
          </p:nvSpPr>
          <p:spPr>
            <a:xfrm>
              <a:off x="572329" y="2188620"/>
              <a:ext cx="3690508" cy="619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Assembly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567231" y="3371472"/>
              <a:ext cx="1626686" cy="619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Binning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544690" y="4271209"/>
              <a:ext cx="3690497" cy="619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 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re-assembly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9"/>
            <p:cNvCxnSpPr/>
            <p:nvPr/>
          </p:nvCxnSpPr>
          <p:spPr>
            <a:xfrm>
              <a:off x="1030282" y="2824569"/>
              <a:ext cx="0" cy="54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97" name="Google Shape;197;p9"/>
            <p:cNvSpPr/>
            <p:nvPr/>
          </p:nvSpPr>
          <p:spPr>
            <a:xfrm rot="-5400000">
              <a:off x="651308" y="3034989"/>
              <a:ext cx="540000" cy="10800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-GB" sz="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MetaBAT2</a:t>
              </a:r>
              <a:endParaRPr sz="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8" name="Google Shape;198;p9"/>
            <p:cNvGrpSpPr/>
            <p:nvPr/>
          </p:nvGrpSpPr>
          <p:grpSpPr>
            <a:xfrm>
              <a:off x="712768" y="4898043"/>
              <a:ext cx="3331069" cy="833785"/>
              <a:chOff x="2050441" y="4347175"/>
              <a:chExt cx="4215315" cy="833785"/>
            </a:xfrm>
          </p:grpSpPr>
          <p:sp>
            <p:nvSpPr>
              <p:cNvPr id="199" name="Google Shape;199;p9"/>
              <p:cNvSpPr/>
              <p:nvPr/>
            </p:nvSpPr>
            <p:spPr>
              <a:xfrm>
                <a:off x="2050441" y="4561750"/>
                <a:ext cx="831304" cy="619210"/>
              </a:xfrm>
              <a:prstGeom prst="rect">
                <a:avLst/>
              </a:prstGeom>
              <a:solidFill>
                <a:srgbClr val="ED5B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rPr lang="en-GB"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DRAM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9"/>
              <p:cNvSpPr/>
              <p:nvPr/>
            </p:nvSpPr>
            <p:spPr>
              <a:xfrm>
                <a:off x="3043304" y="4561750"/>
                <a:ext cx="962455" cy="619210"/>
              </a:xfrm>
              <a:prstGeom prst="rect">
                <a:avLst/>
              </a:prstGeom>
              <a:solidFill>
                <a:srgbClr val="ED5B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rPr lang="en-GB" sz="12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GTDB-</a:t>
                </a:r>
                <a:r>
                  <a:rPr lang="en-GB" sz="1200" b="1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tk</a:t>
                </a:r>
                <a:endParaRPr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4249299" y="4561751"/>
                <a:ext cx="998630" cy="619209"/>
              </a:xfrm>
              <a:prstGeom prst="rect">
                <a:avLst/>
              </a:prstGeom>
              <a:solidFill>
                <a:srgbClr val="ED5B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rPr lang="en-GB" sz="1200" b="1" dirty="0" err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FastTree</a:t>
                </a:r>
                <a:endParaRPr sz="12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5366327" y="4561750"/>
                <a:ext cx="899429" cy="619210"/>
              </a:xfrm>
              <a:prstGeom prst="rect">
                <a:avLst/>
              </a:prstGeom>
              <a:solidFill>
                <a:srgbClr val="ED5B4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200"/>
                  <a:buFont typeface="Calibri"/>
                  <a:buNone/>
                </a:pPr>
                <a:r>
                  <a:rPr lang="en-GB" sz="12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BAKTA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03" name="Google Shape;203;p9"/>
              <p:cNvCxnSpPr/>
              <p:nvPr/>
            </p:nvCxnSpPr>
            <p:spPr>
              <a:xfrm>
                <a:off x="3503830" y="4350035"/>
                <a:ext cx="0" cy="21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04" name="Google Shape;204;p9"/>
              <p:cNvCxnSpPr/>
              <p:nvPr/>
            </p:nvCxnSpPr>
            <p:spPr>
              <a:xfrm>
                <a:off x="4703867" y="4347175"/>
                <a:ext cx="0" cy="21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05" name="Google Shape;205;p9"/>
              <p:cNvCxnSpPr/>
              <p:nvPr/>
            </p:nvCxnSpPr>
            <p:spPr>
              <a:xfrm>
                <a:off x="5841817" y="4349945"/>
                <a:ext cx="0" cy="21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06" name="Google Shape;206;p9"/>
              <p:cNvCxnSpPr/>
              <p:nvPr/>
            </p:nvCxnSpPr>
            <p:spPr>
              <a:xfrm>
                <a:off x="2501683" y="4356409"/>
                <a:ext cx="0" cy="21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grpSp>
          <p:nvGrpSpPr>
            <p:cNvPr id="207" name="Google Shape;207;p9"/>
            <p:cNvGrpSpPr/>
            <p:nvPr/>
          </p:nvGrpSpPr>
          <p:grpSpPr>
            <a:xfrm>
              <a:off x="572329" y="5746695"/>
              <a:ext cx="3516129" cy="883659"/>
              <a:chOff x="1617188" y="5615798"/>
              <a:chExt cx="4851330" cy="883659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2891121" y="5869800"/>
                <a:ext cx="1119257" cy="6192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Calibri"/>
                  <a:buNone/>
                </a:pPr>
                <a:r>
                  <a:rPr lang="en-GB" sz="1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Bin taxonomy</a:t>
                </a: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010381" y="5869800"/>
                <a:ext cx="1298990" cy="6192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Calibri"/>
                  <a:buNone/>
                </a:pPr>
                <a:r>
                  <a:rPr lang="en-GB" sz="1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Phylogenetic tree</a:t>
                </a: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5297209" y="5880247"/>
                <a:ext cx="1171309" cy="61921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Calibri"/>
                  <a:buNone/>
                </a:pPr>
                <a:r>
                  <a:rPr lang="en-GB" sz="10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Gene annotation</a:t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9"/>
              <p:cNvSpPr/>
              <p:nvPr/>
            </p:nvSpPr>
            <p:spPr>
              <a:xfrm>
                <a:off x="1617188" y="5869800"/>
                <a:ext cx="1191075" cy="61920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000"/>
                  <a:buFont typeface="Calibri"/>
                  <a:buNone/>
                </a:pPr>
                <a:r>
                  <a:rPr lang="en-GB" sz="1000" b="1" dirty="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Functional profiling</a:t>
                </a:r>
                <a:endParaRPr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12" name="Google Shape;212;p9"/>
              <p:cNvCxnSpPr/>
              <p:nvPr/>
            </p:nvCxnSpPr>
            <p:spPr>
              <a:xfrm>
                <a:off x="2284629" y="5615798"/>
                <a:ext cx="0" cy="252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>
                <a:off x="3389996" y="5619765"/>
                <a:ext cx="0" cy="252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14" name="Google Shape;214;p9"/>
              <p:cNvCxnSpPr/>
              <p:nvPr/>
            </p:nvCxnSpPr>
            <p:spPr>
              <a:xfrm>
                <a:off x="4603201" y="5615798"/>
                <a:ext cx="0" cy="252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215" name="Google Shape;215;p9"/>
              <p:cNvCxnSpPr/>
              <p:nvPr/>
            </p:nvCxnSpPr>
            <p:spPr>
              <a:xfrm>
                <a:off x="5891107" y="5619763"/>
                <a:ext cx="0" cy="252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</p:grpSp>
        <p:cxnSp>
          <p:nvCxnSpPr>
            <p:cNvPr id="224" name="Google Shape;224;p9"/>
            <p:cNvCxnSpPr/>
            <p:nvPr/>
          </p:nvCxnSpPr>
          <p:spPr>
            <a:xfrm>
              <a:off x="2417583" y="1549306"/>
              <a:ext cx="2458976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9"/>
            <p:cNvCxnSpPr/>
            <p:nvPr/>
          </p:nvCxnSpPr>
          <p:spPr>
            <a:xfrm>
              <a:off x="2425398" y="1550010"/>
              <a:ext cx="0" cy="64008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26" name="Google Shape;226;p9"/>
            <p:cNvCxnSpPr/>
            <p:nvPr/>
          </p:nvCxnSpPr>
          <p:spPr>
            <a:xfrm>
              <a:off x="1445240" y="2825936"/>
              <a:ext cx="0" cy="54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7" name="Google Shape;227;p9"/>
            <p:cNvSpPr/>
            <p:nvPr/>
          </p:nvSpPr>
          <p:spPr>
            <a:xfrm rot="-5400000">
              <a:off x="1057962" y="3037860"/>
              <a:ext cx="540000" cy="10800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-GB" sz="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MaxBin2</a:t>
              </a:r>
              <a:endParaRPr sz="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8" name="Google Shape;228;p9"/>
            <p:cNvCxnSpPr/>
            <p:nvPr/>
          </p:nvCxnSpPr>
          <p:spPr>
            <a:xfrm>
              <a:off x="1823017" y="2830256"/>
              <a:ext cx="0" cy="54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29" name="Google Shape;229;p9"/>
            <p:cNvSpPr/>
            <p:nvPr/>
          </p:nvSpPr>
          <p:spPr>
            <a:xfrm rot="16200000">
              <a:off x="1436664" y="3032605"/>
              <a:ext cx="540000" cy="108000"/>
            </a:xfrm>
            <a:prstGeom prst="rect">
              <a:avLst/>
            </a:prstGeom>
            <a:solidFill>
              <a:srgbClr val="ED5B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600"/>
                <a:buFont typeface="Calibri"/>
                <a:buNone/>
              </a:pPr>
              <a:r>
                <a:rPr lang="en-GB" sz="400" b="1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CONCOCT</a:t>
              </a:r>
              <a:endParaRPr sz="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0" name="Google Shape;230;p9"/>
            <p:cNvCxnSpPr/>
            <p:nvPr/>
          </p:nvCxnSpPr>
          <p:spPr>
            <a:xfrm>
              <a:off x="3514401" y="4019209"/>
              <a:ext cx="0" cy="252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1" name="Google Shape;231;p9"/>
            <p:cNvSpPr txBox="1"/>
            <p:nvPr/>
          </p:nvSpPr>
          <p:spPr>
            <a:xfrm>
              <a:off x="2643163" y="1059593"/>
              <a:ext cx="2470016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GB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Assembly-based 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2950311" y="3379587"/>
              <a:ext cx="1312526" cy="6192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GB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Bin Refinement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3" name="Google Shape;233;p9"/>
            <p:cNvCxnSpPr/>
            <p:nvPr/>
          </p:nvCxnSpPr>
          <p:spPr>
            <a:xfrm>
              <a:off x="1298740" y="4011394"/>
              <a:ext cx="0" cy="252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34" name="Google Shape;234;p9"/>
            <p:cNvCxnSpPr/>
            <p:nvPr/>
          </p:nvCxnSpPr>
          <p:spPr>
            <a:xfrm>
              <a:off x="2204693" y="3686885"/>
              <a:ext cx="731520" cy="0"/>
            </a:xfrm>
            <a:prstGeom prst="straightConnector1">
              <a:avLst/>
            </a:prstGeom>
            <a:noFill/>
            <a:ln w="1587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71" name="Google Shape;109;p3">
            <a:extLst>
              <a:ext uri="{FF2B5EF4-FFF2-40B4-BE49-F238E27FC236}">
                <a16:creationId xmlns:a16="http://schemas.microsoft.com/office/drawing/2014/main" id="{3D1BDBF8-02C7-4D6E-B33F-BBE0E6A7B55B}"/>
              </a:ext>
            </a:extLst>
          </p:cNvPr>
          <p:cNvSpPr txBox="1"/>
          <p:nvPr/>
        </p:nvSpPr>
        <p:spPr>
          <a:xfrm>
            <a:off x="314333" y="288896"/>
            <a:ext cx="4434667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lnSpc>
                <a:spcPct val="90000"/>
              </a:lnSpc>
              <a:buClr>
                <a:srgbClr val="C00000"/>
              </a:buClr>
              <a:buSzPts val="4400"/>
            </a:pPr>
            <a:r>
              <a:rPr lang="en-US" sz="3600" b="1" dirty="0">
                <a:solidFill>
                  <a:srgbClr val="C00000"/>
                </a:solidFill>
              </a:rPr>
              <a:t>Metagenomics</a:t>
            </a:r>
            <a:endParaRPr sz="36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48199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/>
          <p:nvPr/>
        </p:nvSpPr>
        <p:spPr>
          <a:xfrm>
            <a:off x="0" y="0"/>
            <a:ext cx="12192000" cy="26712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09;p3"/>
          <p:cNvSpPr txBox="1"/>
          <p:nvPr/>
        </p:nvSpPr>
        <p:spPr>
          <a:xfrm>
            <a:off x="2182674" y="523654"/>
            <a:ext cx="4967769" cy="590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lnSpc>
                <a:spcPct val="90000"/>
              </a:lnSpc>
              <a:buClr>
                <a:srgbClr val="C00000"/>
              </a:buClr>
              <a:buSzPts val="4400"/>
            </a:pPr>
            <a:r>
              <a:rPr lang="en-US" sz="3600" b="1" dirty="0">
                <a:solidFill>
                  <a:srgbClr val="C00000"/>
                </a:solidFill>
              </a:rPr>
              <a:t>Other analyses ... </a:t>
            </a:r>
            <a:endParaRPr sz="36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92497" y="1086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DB5B2B-F5E6-4491-82EF-4EAFD96AD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12" y="1876306"/>
            <a:ext cx="5866316" cy="3939607"/>
          </a:xfrm>
        </p:spPr>
        <p:txBody>
          <a:bodyPr>
            <a:noAutofit/>
          </a:bodyPr>
          <a:lstStyle/>
          <a:p>
            <a:r>
              <a:rPr lang="en-US" sz="2000" dirty="0"/>
              <a:t>Antimicrobial resistant (AMR) </a:t>
            </a:r>
          </a:p>
          <a:p>
            <a:endParaRPr lang="en-US" sz="2000" dirty="0"/>
          </a:p>
          <a:p>
            <a:r>
              <a:rPr lang="en-US" sz="2000" dirty="0"/>
              <a:t>DNA methylation</a:t>
            </a:r>
          </a:p>
          <a:p>
            <a:endParaRPr lang="en-US" sz="2000" dirty="0"/>
          </a:p>
          <a:p>
            <a:r>
              <a:rPr lang="en-US" sz="2000" dirty="0"/>
              <a:t>Small RNA / microRNA</a:t>
            </a:r>
          </a:p>
          <a:p>
            <a:endParaRPr lang="en-US" sz="2000" dirty="0"/>
          </a:p>
          <a:p>
            <a:r>
              <a:rPr lang="en-US" sz="2000" dirty="0"/>
              <a:t>DEGs, KEGG/GO, volcano plots, </a:t>
            </a:r>
            <a:r>
              <a:rPr lang="en-US" sz="2000" dirty="0" err="1"/>
              <a:t>heatmaps</a:t>
            </a:r>
            <a:r>
              <a:rPr lang="en-US" sz="2000" dirty="0"/>
              <a:t>, etc. </a:t>
            </a:r>
          </a:p>
          <a:p>
            <a:pPr marL="0" indent="0">
              <a:buNone/>
            </a:pPr>
            <a:r>
              <a:rPr lang="en-US" sz="2000" dirty="0"/>
              <a:t>from bulk RNA-</a:t>
            </a:r>
            <a:r>
              <a:rPr lang="en-US" sz="2000" dirty="0" err="1"/>
              <a:t>seq</a:t>
            </a:r>
            <a:r>
              <a:rPr lang="en-US" sz="2000" dirty="0"/>
              <a:t> data 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Digital normalization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8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1" y="1876306"/>
            <a:ext cx="3097426" cy="372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962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5AD08F-7215-C04D-8B96-DA5CB9C43F2A}"/>
              </a:ext>
            </a:extLst>
          </p:cNvPr>
          <p:cNvSpPr/>
          <p:nvPr/>
        </p:nvSpPr>
        <p:spPr>
          <a:xfrm>
            <a:off x="0" y="0"/>
            <a:ext cx="12192000" cy="26712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3E6A9-EFBE-C024-CD9F-65A5B72B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ED6BAAC-478D-0441-BB96-F51F70982B2C}" type="slidenum">
              <a:rPr lang="en-US" smtClean="0"/>
              <a:pPr algn="l"/>
              <a:t>12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1C9A9-9E9E-4157-E94A-18C71570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14" y="287709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E" sz="5300" dirty="0"/>
              <a:t>Jayaram Radhakrishnan</a:t>
            </a:r>
            <a:br>
              <a:rPr lang="en-AE" dirty="0"/>
            </a:br>
            <a:r>
              <a:rPr lang="en-AE" sz="2700" dirty="0"/>
              <a:t>Bioinformatics Infrastructure Engineer</a:t>
            </a:r>
            <a:br>
              <a:rPr lang="en-AE" sz="2700" dirty="0"/>
            </a:br>
            <a:r>
              <a:rPr lang="en-AE" sz="2700" dirty="0"/>
              <a:t>NYUAD CGSB</a:t>
            </a:r>
          </a:p>
        </p:txBody>
      </p:sp>
    </p:spTree>
    <p:extLst>
      <p:ext uri="{BB962C8B-B14F-4D97-AF65-F5344CB8AC3E}">
        <p14:creationId xmlns:p14="http://schemas.microsoft.com/office/powerpoint/2010/main" val="82149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5AD08F-7215-C04D-8B96-DA5CB9C43F2A}"/>
              </a:ext>
            </a:extLst>
          </p:cNvPr>
          <p:cNvSpPr/>
          <p:nvPr/>
        </p:nvSpPr>
        <p:spPr>
          <a:xfrm>
            <a:off x="0" y="0"/>
            <a:ext cx="12192000" cy="267128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93E6A9-EFBE-C024-CD9F-65A5B72BA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6BAAC-478D-0441-BB96-F51F70982B2C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A21C9A9-9E9E-4157-E94A-18C71570A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52" y="617374"/>
            <a:ext cx="10515600" cy="633357"/>
          </a:xfrm>
        </p:spPr>
        <p:txBody>
          <a:bodyPr>
            <a:normAutofit fontScale="90000"/>
          </a:bodyPr>
          <a:lstStyle/>
          <a:p>
            <a:r>
              <a:rPr lang="en-AE" dirty="0"/>
              <a:t>Accountabilities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C6C2B1-2B8D-5209-42A9-D47CD9AD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952" y="1558496"/>
            <a:ext cx="10515600" cy="4682129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Helvetica Neue" panose="02000503000000020004" pitchFamily="2" charset="0"/>
              </a:rPr>
              <a:t>Genomic Sequencing Automated Platform</a:t>
            </a: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Build and manage Apache Airflow tool to automate sequencing runs.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800" dirty="0">
                <a:latin typeface="Helvetica Neue" panose="02000503000000020004" pitchFamily="2" charset="0"/>
              </a:rPr>
              <a:t>LIMS System</a:t>
            </a:r>
            <a:endParaRPr lang="en-US" sz="1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LIMS is based on open source MISO software.</a:t>
            </a:r>
          </a:p>
          <a:p>
            <a:r>
              <a:rPr lang="en-US" sz="1800" dirty="0">
                <a:latin typeface="Helvetica Neue" panose="02000503000000020004" pitchFamily="2" charset="0"/>
              </a:rPr>
              <a:t>Data Warehousing</a:t>
            </a:r>
            <a:endParaRPr lang="en-US" sz="1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Build data warehousing setup to maintain PHRC-g42 data. 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800" dirty="0">
                <a:effectLst/>
                <a:latin typeface="Helvetica Neue" panose="02000503000000020004" pitchFamily="2" charset="0"/>
              </a:rPr>
              <a:t>Soft</a:t>
            </a:r>
            <a:r>
              <a:rPr lang="en-US" sz="1800" dirty="0">
                <a:latin typeface="Helvetica Neue" panose="02000503000000020004" pitchFamily="2" charset="0"/>
              </a:rPr>
              <a:t>ware Assistance</a:t>
            </a:r>
            <a:endParaRPr lang="en-US" sz="1800" dirty="0">
              <a:effectLst/>
              <a:latin typeface="Helvetica Neue" panose="02000503000000020004" pitchFamily="2" charset="0"/>
            </a:endParaRP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Assistance for software install requests in HPC.</a:t>
            </a:r>
          </a:p>
          <a:p>
            <a:r>
              <a:rPr lang="en-US" sz="1800" dirty="0">
                <a:effectLst/>
                <a:latin typeface="Helvetica Neue" panose="02000503000000020004" pitchFamily="2" charset="0"/>
              </a:rPr>
              <a:t>Data Transfer</a:t>
            </a: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Assistance for data transfer with external collaborators over SFTP, globus, aspera etc..</a:t>
            </a:r>
          </a:p>
          <a:p>
            <a:r>
              <a:rPr lang="en-US" sz="1800" dirty="0">
                <a:effectLst/>
                <a:latin typeface="Helvetica Neue" panose="02000503000000020004" pitchFamily="2" charset="0"/>
              </a:rPr>
              <a:t>Cutting Edge Technologies</a:t>
            </a:r>
          </a:p>
          <a:p>
            <a:pPr lvl="1"/>
            <a:r>
              <a:rPr lang="en-US" sz="1400" dirty="0">
                <a:latin typeface="Helvetica Neue" panose="02000503000000020004" pitchFamily="2" charset="0"/>
              </a:rPr>
              <a:t>Building, managing, maintaining the CGSB infrastructure management, software build using Devops engineering practices. </a:t>
            </a:r>
          </a:p>
          <a:p>
            <a:pPr marL="457200" lvl="1" indent="0">
              <a:buNone/>
            </a:pPr>
            <a:endParaRPr lang="en-US" sz="1400" dirty="0">
              <a:latin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US" sz="1400" dirty="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754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30526</TotalTime>
  <Words>2291</Words>
  <Application>Microsoft Macintosh PowerPoint</Application>
  <PresentationFormat>Widescreen</PresentationFormat>
  <Paragraphs>349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-apple-system</vt:lpstr>
      <vt:lpstr>Arial</vt:lpstr>
      <vt:lpstr>Avenir Next Condensed Regular</vt:lpstr>
      <vt:lpstr>Calibri</vt:lpstr>
      <vt:lpstr>Calibri Light</vt:lpstr>
      <vt:lpstr>Courier New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Quattrocento Sans</vt:lpstr>
      <vt:lpstr>Office Theme</vt:lpstr>
      <vt:lpstr>1_Office Theme</vt:lpstr>
      <vt:lpstr>White</vt:lpstr>
      <vt:lpstr>PowerPoint Presentation</vt:lpstr>
      <vt:lpstr>PowerPoint Presentation</vt:lpstr>
      <vt:lpstr>PowerPoint Presentation</vt:lpstr>
      <vt:lpstr>Muhammad Arshad</vt:lpstr>
      <vt:lpstr>PowerPoint Presentation</vt:lpstr>
      <vt:lpstr>PowerPoint Presentation</vt:lpstr>
      <vt:lpstr>PowerPoint Presentation</vt:lpstr>
      <vt:lpstr>Jayaram Radhakrishnan Bioinformatics Infrastructure Engineer NYUAD CGSB</vt:lpstr>
      <vt:lpstr>Accountabilities</vt:lpstr>
      <vt:lpstr>KEY SKILLS</vt:lpstr>
      <vt:lpstr>Nabil Rahiman</vt:lpstr>
      <vt:lpstr>Current Responsibilities</vt:lpstr>
      <vt:lpstr>Technical Expertise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Scientific project management - JIRA</vt:lpstr>
      <vt:lpstr>PowerPoint Presentation</vt:lpstr>
      <vt:lpstr>PowerPoint Presentation</vt:lpstr>
      <vt:lpstr>PowerPoint Presentation</vt:lpstr>
      <vt:lpstr>PowerPoint Presentation</vt:lpstr>
      <vt:lpstr>A whole collection of ready-made workflows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173</cp:revision>
  <cp:lastPrinted>2019-04-08T05:09:23Z</cp:lastPrinted>
  <dcterms:created xsi:type="dcterms:W3CDTF">2019-04-07T08:44:09Z</dcterms:created>
  <dcterms:modified xsi:type="dcterms:W3CDTF">2024-05-13T05:32:22Z</dcterms:modified>
</cp:coreProperties>
</file>